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5AD_FA3AC6A.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72"/>
  </p:notesMasterIdLst>
  <p:handoutMasterIdLst>
    <p:handoutMasterId r:id="rId73"/>
  </p:handoutMasterIdLst>
  <p:sldIdLst>
    <p:sldId id="299" r:id="rId6"/>
    <p:sldId id="289" r:id="rId7"/>
    <p:sldId id="1445" r:id="rId8"/>
    <p:sldId id="1446" r:id="rId9"/>
    <p:sldId id="1363" r:id="rId10"/>
    <p:sldId id="1472" r:id="rId11"/>
    <p:sldId id="291" r:id="rId12"/>
    <p:sldId id="262" r:id="rId13"/>
    <p:sldId id="296" r:id="rId14"/>
    <p:sldId id="1466" r:id="rId15"/>
    <p:sldId id="1487" r:id="rId16"/>
    <p:sldId id="1488" r:id="rId17"/>
    <p:sldId id="1489" r:id="rId18"/>
    <p:sldId id="1490" r:id="rId19"/>
    <p:sldId id="1471" r:id="rId20"/>
    <p:sldId id="1493" r:id="rId21"/>
    <p:sldId id="1469" r:id="rId22"/>
    <p:sldId id="1467" r:id="rId23"/>
    <p:sldId id="1461" r:id="rId24"/>
    <p:sldId id="1398" r:id="rId25"/>
    <p:sldId id="1391" r:id="rId26"/>
    <p:sldId id="1238" r:id="rId27"/>
    <p:sldId id="1239" r:id="rId28"/>
    <p:sldId id="1242" r:id="rId29"/>
    <p:sldId id="1460" r:id="rId30"/>
    <p:sldId id="1412" r:id="rId31"/>
    <p:sldId id="1474" r:id="rId32"/>
    <p:sldId id="1388" r:id="rId33"/>
    <p:sldId id="1389" r:id="rId34"/>
    <p:sldId id="1390" r:id="rId35"/>
    <p:sldId id="1401" r:id="rId36"/>
    <p:sldId id="1393" r:id="rId37"/>
    <p:sldId id="1402" r:id="rId38"/>
    <p:sldId id="1403" r:id="rId39"/>
    <p:sldId id="1404" r:id="rId40"/>
    <p:sldId id="1405" r:id="rId41"/>
    <p:sldId id="1406" r:id="rId42"/>
    <p:sldId id="1371" r:id="rId43"/>
    <p:sldId id="576" r:id="rId44"/>
    <p:sldId id="293" r:id="rId45"/>
    <p:sldId id="568" r:id="rId46"/>
    <p:sldId id="504" r:id="rId47"/>
    <p:sldId id="574" r:id="rId48"/>
    <p:sldId id="506" r:id="rId49"/>
    <p:sldId id="577" r:id="rId50"/>
    <p:sldId id="578" r:id="rId51"/>
    <p:sldId id="580" r:id="rId52"/>
    <p:sldId id="544" r:id="rId53"/>
    <p:sldId id="499" r:id="rId54"/>
    <p:sldId id="498" r:id="rId55"/>
    <p:sldId id="547" r:id="rId56"/>
    <p:sldId id="1407" r:id="rId57"/>
    <p:sldId id="1409" r:id="rId58"/>
    <p:sldId id="1408" r:id="rId59"/>
    <p:sldId id="1498" r:id="rId60"/>
    <p:sldId id="1410" r:id="rId61"/>
    <p:sldId id="297" r:id="rId62"/>
    <p:sldId id="1411" r:id="rId63"/>
    <p:sldId id="1386" r:id="rId64"/>
    <p:sldId id="1443" r:id="rId65"/>
    <p:sldId id="1459" r:id="rId66"/>
    <p:sldId id="1453" r:id="rId67"/>
    <p:sldId id="1501" r:id="rId68"/>
    <p:sldId id="1486" r:id="rId69"/>
    <p:sldId id="277" r:id="rId70"/>
    <p:sldId id="281"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AA2CD7-D79E-42C4-91EA-C80CE02CDB62}">
          <p14:sldIdLst>
            <p14:sldId id="299"/>
            <p14:sldId id="289"/>
            <p14:sldId id="1445"/>
            <p14:sldId id="1446"/>
            <p14:sldId id="1363"/>
            <p14:sldId id="1472"/>
          </p14:sldIdLst>
        </p14:section>
        <p14:section name="CS Overview" id="{9A88BD70-29FD-4780-A589-921C7EB00239}">
          <p14:sldIdLst>
            <p14:sldId id="291"/>
            <p14:sldId id="262"/>
            <p14:sldId id="296"/>
            <p14:sldId id="1466"/>
            <p14:sldId id="1487"/>
            <p14:sldId id="1488"/>
            <p14:sldId id="1489"/>
            <p14:sldId id="1490"/>
            <p14:sldId id="1471"/>
            <p14:sldId id="1493"/>
            <p14:sldId id="1469"/>
            <p14:sldId id="1467"/>
            <p14:sldId id="1461"/>
            <p14:sldId id="1398"/>
            <p14:sldId id="1391"/>
            <p14:sldId id="1238"/>
            <p14:sldId id="1239"/>
            <p14:sldId id="1242"/>
            <p14:sldId id="1460"/>
            <p14:sldId id="1412"/>
            <p14:sldId id="1474"/>
            <p14:sldId id="1388"/>
            <p14:sldId id="1389"/>
            <p14:sldId id="1390"/>
            <p14:sldId id="1401"/>
            <p14:sldId id="1393"/>
            <p14:sldId id="1402"/>
            <p14:sldId id="1403"/>
            <p14:sldId id="1404"/>
            <p14:sldId id="1405"/>
            <p14:sldId id="1406"/>
            <p14:sldId id="1371"/>
            <p14:sldId id="576"/>
            <p14:sldId id="293"/>
            <p14:sldId id="568"/>
            <p14:sldId id="504"/>
            <p14:sldId id="574"/>
            <p14:sldId id="506"/>
            <p14:sldId id="577"/>
            <p14:sldId id="578"/>
            <p14:sldId id="580"/>
            <p14:sldId id="544"/>
            <p14:sldId id="499"/>
            <p14:sldId id="498"/>
            <p14:sldId id="547"/>
            <p14:sldId id="1407"/>
            <p14:sldId id="1409"/>
            <p14:sldId id="1408"/>
            <p14:sldId id="1498"/>
            <p14:sldId id="1410"/>
            <p14:sldId id="297"/>
            <p14:sldId id="1411"/>
            <p14:sldId id="1386"/>
            <p14:sldId id="1443"/>
            <p14:sldId id="1459"/>
            <p14:sldId id="1453"/>
            <p14:sldId id="1501"/>
            <p14:sldId id="1486"/>
            <p14:sldId id="277"/>
          </p14:sldIdLst>
        </p14:section>
        <p14:section name="Contact Us" id="{816CE68D-EDDB-45E6-B0A3-8AC70A7B7593}">
          <p14:sldIdLst>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0AD77D-2AED-3867-9669-9176E8A4C135}" name="Sophia Zimmerman" initials="SZ" userId="S::sophia.zimmerman@trade.gov::3046f627-e98f-4627-a8e8-4da06689134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3163"/>
    <a:srgbClr val="296D9C"/>
    <a:srgbClr val="1A3762"/>
    <a:srgbClr val="0067AC"/>
    <a:srgbClr val="E2211C"/>
    <a:srgbClr val="16B6A7"/>
    <a:srgbClr val="1B3C65"/>
    <a:srgbClr val="7ACDF1"/>
    <a:srgbClr val="4982AA"/>
    <a:srgbClr val="399B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sorterViewPr>
    <p:cViewPr varScale="1">
      <p:scale>
        <a:sx n="100" d="100"/>
        <a:sy n="100" d="100"/>
      </p:scale>
      <p:origin x="0" y="-3528"/>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5AD_FA3AC6A.xml><?xml version="1.0" encoding="utf-8"?>
<p188:cmLst xmlns:a="http://schemas.openxmlformats.org/drawingml/2006/main" xmlns:r="http://schemas.openxmlformats.org/officeDocument/2006/relationships" xmlns:p188="http://schemas.microsoft.com/office/powerpoint/2018/8/main">
  <p188:cm id="{E9B93935-6D86-408C-BDF9-A12A8C90794F}" authorId="{F60AD77D-2AED-3867-9669-9176E8A4C135}" status="resolved" created="2022-08-29T16:05:33.951" complete="100000">
    <pc:sldMkLst xmlns:pc="http://schemas.microsoft.com/office/powerpoint/2013/main/command">
      <pc:docMk/>
      <pc:sldMk cId="262384746" sldId="1453"/>
    </pc:sldMkLst>
    <p188:txBody>
      <a:bodyPr/>
      <a:lstStyle/>
      <a:p>
        <a:r>
          <a:rPr lang="en-US"/>
          <a:t>jessica </a:t>
        </a:r>
      </a:p>
    </p188:txBody>
  </p188:cm>
</p188:cmLst>
</file>

<file path=ppt/diagrams/_rels/data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B9FA2-1616-4564-BB31-A0A818D0106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6D6019C-CD6D-4FFE-B098-D17268E166D2}">
      <dgm:prSet/>
      <dgm:spPr/>
      <dgm:t>
        <a:bodyPr/>
        <a:lstStyle/>
        <a:p>
          <a:r>
            <a:rPr lang="en-US"/>
            <a:t>Offering credit terms makes you more competitive.</a:t>
          </a:r>
        </a:p>
      </dgm:t>
    </dgm:pt>
    <dgm:pt modelId="{47D4F1FB-6050-4AA1-A7A6-A416ACCC5955}" type="parTrans" cxnId="{99B2313E-CBAC-4B59-991E-CA6645BA0A07}">
      <dgm:prSet/>
      <dgm:spPr/>
      <dgm:t>
        <a:bodyPr/>
        <a:lstStyle/>
        <a:p>
          <a:endParaRPr lang="en-US"/>
        </a:p>
      </dgm:t>
    </dgm:pt>
    <dgm:pt modelId="{140E8E09-6782-4DB6-8813-11156EDA44F1}" type="sibTrans" cxnId="{99B2313E-CBAC-4B59-991E-CA6645BA0A07}">
      <dgm:prSet/>
      <dgm:spPr/>
      <dgm:t>
        <a:bodyPr/>
        <a:lstStyle/>
        <a:p>
          <a:endParaRPr lang="en-US"/>
        </a:p>
      </dgm:t>
    </dgm:pt>
    <dgm:pt modelId="{E6F6828C-B709-4A4F-9536-C723860B144E}">
      <dgm:prSet/>
      <dgm:spPr/>
      <dgm:t>
        <a:bodyPr/>
        <a:lstStyle/>
        <a:p>
          <a:r>
            <a:rPr lang="en-US"/>
            <a:t>Because your customers prefer to use </a:t>
          </a:r>
          <a:r>
            <a:rPr lang="en-US" i="1">
              <a:solidFill>
                <a:srgbClr val="FFFF00"/>
              </a:solidFill>
            </a:rPr>
            <a:t>your</a:t>
          </a:r>
          <a:r>
            <a:rPr lang="en-US"/>
            <a:t> money rather than theirs.</a:t>
          </a:r>
        </a:p>
      </dgm:t>
    </dgm:pt>
    <dgm:pt modelId="{3F5FAFC8-7084-49DF-9700-1A7B69D5665A}" type="parTrans" cxnId="{BD3BDBBC-3F42-4730-B101-BB03DA516B95}">
      <dgm:prSet/>
      <dgm:spPr/>
      <dgm:t>
        <a:bodyPr/>
        <a:lstStyle/>
        <a:p>
          <a:endParaRPr lang="en-US"/>
        </a:p>
      </dgm:t>
    </dgm:pt>
    <dgm:pt modelId="{CD15A03D-D057-47EC-BFCC-041329EB0C4D}" type="sibTrans" cxnId="{BD3BDBBC-3F42-4730-B101-BB03DA516B95}">
      <dgm:prSet/>
      <dgm:spPr/>
      <dgm:t>
        <a:bodyPr/>
        <a:lstStyle/>
        <a:p>
          <a:endParaRPr lang="en-US"/>
        </a:p>
      </dgm:t>
    </dgm:pt>
    <dgm:pt modelId="{995E53CA-461D-4CB9-A9A9-481B45A157BC}" type="pres">
      <dgm:prSet presAssocID="{5C7B9FA2-1616-4564-BB31-A0A818D01067}" presName="diagram" presStyleCnt="0">
        <dgm:presLayoutVars>
          <dgm:dir/>
          <dgm:resizeHandles val="exact"/>
        </dgm:presLayoutVars>
      </dgm:prSet>
      <dgm:spPr/>
    </dgm:pt>
    <dgm:pt modelId="{F872B083-EE9B-4CA4-977E-070C6850B680}" type="pres">
      <dgm:prSet presAssocID="{D6D6019C-CD6D-4FFE-B098-D17268E166D2}" presName="node" presStyleLbl="node1" presStyleIdx="0" presStyleCnt="2" custLinFactNeighborY="-4017">
        <dgm:presLayoutVars>
          <dgm:bulletEnabled val="1"/>
        </dgm:presLayoutVars>
      </dgm:prSet>
      <dgm:spPr/>
    </dgm:pt>
    <dgm:pt modelId="{7697780D-031E-47CD-8566-CC8DDAC40875}" type="pres">
      <dgm:prSet presAssocID="{140E8E09-6782-4DB6-8813-11156EDA44F1}" presName="sibTrans" presStyleCnt="0"/>
      <dgm:spPr/>
    </dgm:pt>
    <dgm:pt modelId="{96A36E3F-BFE1-40A4-83AA-1A35223CF874}" type="pres">
      <dgm:prSet presAssocID="{E6F6828C-B709-4A4F-9536-C723860B144E}" presName="node" presStyleLbl="node1" presStyleIdx="1" presStyleCnt="2" custScaleX="110145" custLinFactNeighborY="-4017">
        <dgm:presLayoutVars>
          <dgm:bulletEnabled val="1"/>
        </dgm:presLayoutVars>
      </dgm:prSet>
      <dgm:spPr/>
    </dgm:pt>
  </dgm:ptLst>
  <dgm:cxnLst>
    <dgm:cxn modelId="{859A5810-ED34-48C3-A9E7-923EE36CD5BE}" type="presOf" srcId="{5C7B9FA2-1616-4564-BB31-A0A818D01067}" destId="{995E53CA-461D-4CB9-A9A9-481B45A157BC}" srcOrd="0" destOrd="0" presId="urn:microsoft.com/office/officeart/2005/8/layout/default"/>
    <dgm:cxn modelId="{99B2313E-CBAC-4B59-991E-CA6645BA0A07}" srcId="{5C7B9FA2-1616-4564-BB31-A0A818D01067}" destId="{D6D6019C-CD6D-4FFE-B098-D17268E166D2}" srcOrd="0" destOrd="0" parTransId="{47D4F1FB-6050-4AA1-A7A6-A416ACCC5955}" sibTransId="{140E8E09-6782-4DB6-8813-11156EDA44F1}"/>
    <dgm:cxn modelId="{BA815552-155A-4FAE-A83A-7DAA88DDCAD6}" type="presOf" srcId="{D6D6019C-CD6D-4FFE-B098-D17268E166D2}" destId="{F872B083-EE9B-4CA4-977E-070C6850B680}" srcOrd="0" destOrd="0" presId="urn:microsoft.com/office/officeart/2005/8/layout/default"/>
    <dgm:cxn modelId="{481050B3-02AE-4439-9E02-F46E952E8930}" type="presOf" srcId="{E6F6828C-B709-4A4F-9536-C723860B144E}" destId="{96A36E3F-BFE1-40A4-83AA-1A35223CF874}" srcOrd="0" destOrd="0" presId="urn:microsoft.com/office/officeart/2005/8/layout/default"/>
    <dgm:cxn modelId="{BD3BDBBC-3F42-4730-B101-BB03DA516B95}" srcId="{5C7B9FA2-1616-4564-BB31-A0A818D01067}" destId="{E6F6828C-B709-4A4F-9536-C723860B144E}" srcOrd="1" destOrd="0" parTransId="{3F5FAFC8-7084-49DF-9700-1A7B69D5665A}" sibTransId="{CD15A03D-D057-47EC-BFCC-041329EB0C4D}"/>
    <dgm:cxn modelId="{E6CCA377-1BF2-4544-8141-58E65AF44857}" type="presParOf" srcId="{995E53CA-461D-4CB9-A9A9-481B45A157BC}" destId="{F872B083-EE9B-4CA4-977E-070C6850B680}" srcOrd="0" destOrd="0" presId="urn:microsoft.com/office/officeart/2005/8/layout/default"/>
    <dgm:cxn modelId="{4BB109ED-4E0F-477A-A807-F498B7091443}" type="presParOf" srcId="{995E53CA-461D-4CB9-A9A9-481B45A157BC}" destId="{7697780D-031E-47CD-8566-CC8DDAC40875}" srcOrd="1" destOrd="0" presId="urn:microsoft.com/office/officeart/2005/8/layout/default"/>
    <dgm:cxn modelId="{02F26C70-488F-4D3D-A726-33E1C65FE746}" type="presParOf" srcId="{995E53CA-461D-4CB9-A9A9-481B45A157BC}" destId="{96A36E3F-BFE1-40A4-83AA-1A35223CF874}"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28807-70E3-4E0B-BEDC-3DE83A1265C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2B9B75F-F582-4D08-BF64-16D83432C876}">
      <dgm:prSet/>
      <dgm:spPr/>
      <dgm:t>
        <a:bodyPr/>
        <a:lstStyle/>
        <a:p>
          <a:r>
            <a:rPr lang="en-US"/>
            <a:t>Colombia	 13%</a:t>
          </a:r>
        </a:p>
      </dgm:t>
    </dgm:pt>
    <dgm:pt modelId="{632BF2EB-2573-4E3B-9955-9F70B8D456A4}" type="parTrans" cxnId="{89E18EBC-D24B-4F9E-B8EF-5B1A2110ACA6}">
      <dgm:prSet/>
      <dgm:spPr/>
      <dgm:t>
        <a:bodyPr/>
        <a:lstStyle/>
        <a:p>
          <a:endParaRPr lang="en-US"/>
        </a:p>
      </dgm:t>
    </dgm:pt>
    <dgm:pt modelId="{D5F1F6D3-14ED-426F-BE70-F5D49CFAC47F}" type="sibTrans" cxnId="{89E18EBC-D24B-4F9E-B8EF-5B1A2110ACA6}">
      <dgm:prSet/>
      <dgm:spPr/>
      <dgm:t>
        <a:bodyPr/>
        <a:lstStyle/>
        <a:p>
          <a:endParaRPr lang="en-US"/>
        </a:p>
      </dgm:t>
    </dgm:pt>
    <dgm:pt modelId="{38704F37-50FD-4D85-AAFB-F0DE146CDFA2}">
      <dgm:prSet/>
      <dgm:spPr/>
      <dgm:t>
        <a:bodyPr/>
        <a:lstStyle/>
        <a:p>
          <a:r>
            <a:rPr lang="en-US"/>
            <a:t>Mexico		 7.5%</a:t>
          </a:r>
        </a:p>
      </dgm:t>
    </dgm:pt>
    <dgm:pt modelId="{F805A4DA-F579-4A61-AB87-4A1CD1A17181}" type="parTrans" cxnId="{5500B13F-35DC-43BA-9FB1-30D2B2D49D5A}">
      <dgm:prSet/>
      <dgm:spPr/>
      <dgm:t>
        <a:bodyPr/>
        <a:lstStyle/>
        <a:p>
          <a:endParaRPr lang="en-US"/>
        </a:p>
      </dgm:t>
    </dgm:pt>
    <dgm:pt modelId="{17E4138C-C7B3-4483-A545-1723D7D8D0C3}" type="sibTrans" cxnId="{5500B13F-35DC-43BA-9FB1-30D2B2D49D5A}">
      <dgm:prSet/>
      <dgm:spPr/>
      <dgm:t>
        <a:bodyPr/>
        <a:lstStyle/>
        <a:p>
          <a:endParaRPr lang="en-US"/>
        </a:p>
      </dgm:t>
    </dgm:pt>
    <dgm:pt modelId="{7F18BB92-408E-43C7-8018-E02728A1D3C9}">
      <dgm:prSet/>
      <dgm:spPr/>
      <dgm:t>
        <a:bodyPr/>
        <a:lstStyle/>
        <a:p>
          <a:r>
            <a:rPr lang="en-US"/>
            <a:t>Peru		 21%</a:t>
          </a:r>
        </a:p>
      </dgm:t>
    </dgm:pt>
    <dgm:pt modelId="{E473A09E-8A8F-42C5-A61A-6FCD2571898D}" type="parTrans" cxnId="{5AC48DF4-9A87-4D9F-96FC-ACF38FCD9E5A}">
      <dgm:prSet/>
      <dgm:spPr/>
      <dgm:t>
        <a:bodyPr/>
        <a:lstStyle/>
        <a:p>
          <a:endParaRPr lang="en-US"/>
        </a:p>
      </dgm:t>
    </dgm:pt>
    <dgm:pt modelId="{CA3B847A-1F30-4A84-BF71-FA7B6A41F9BE}" type="sibTrans" cxnId="{5AC48DF4-9A87-4D9F-96FC-ACF38FCD9E5A}">
      <dgm:prSet/>
      <dgm:spPr/>
      <dgm:t>
        <a:bodyPr/>
        <a:lstStyle/>
        <a:p>
          <a:endParaRPr lang="en-US"/>
        </a:p>
      </dgm:t>
    </dgm:pt>
    <dgm:pt modelId="{4D2105EA-5537-4CDD-B2A3-DE67806EE9B0}">
      <dgm:prSet/>
      <dgm:spPr/>
      <dgm:t>
        <a:bodyPr/>
        <a:lstStyle/>
        <a:p>
          <a:r>
            <a:rPr lang="en-US"/>
            <a:t>India		 12%</a:t>
          </a:r>
        </a:p>
      </dgm:t>
    </dgm:pt>
    <dgm:pt modelId="{E4EBF7F3-B162-4137-87E9-DEE68479BE5F}" type="parTrans" cxnId="{85C8B4AA-8ABA-4728-8354-94B5C803F142}">
      <dgm:prSet/>
      <dgm:spPr/>
      <dgm:t>
        <a:bodyPr/>
        <a:lstStyle/>
        <a:p>
          <a:endParaRPr lang="en-US"/>
        </a:p>
      </dgm:t>
    </dgm:pt>
    <dgm:pt modelId="{C7052C3C-3586-48C6-A49E-27DDF656DCAF}" type="sibTrans" cxnId="{85C8B4AA-8ABA-4728-8354-94B5C803F142}">
      <dgm:prSet/>
      <dgm:spPr/>
      <dgm:t>
        <a:bodyPr/>
        <a:lstStyle/>
        <a:p>
          <a:endParaRPr lang="en-US"/>
        </a:p>
      </dgm:t>
    </dgm:pt>
    <dgm:pt modelId="{DD552975-4628-4310-89AC-22665D5CDA38}">
      <dgm:prSet/>
      <dgm:spPr/>
      <dgm:t>
        <a:bodyPr/>
        <a:lstStyle/>
        <a:p>
          <a:r>
            <a:rPr lang="en-US"/>
            <a:t>Russia		 15%</a:t>
          </a:r>
        </a:p>
      </dgm:t>
    </dgm:pt>
    <dgm:pt modelId="{E4939BD7-4613-4AB6-8A0B-92C5D4A2DA69}" type="parTrans" cxnId="{493176C4-2582-42B6-912A-3415031378B2}">
      <dgm:prSet/>
      <dgm:spPr/>
      <dgm:t>
        <a:bodyPr/>
        <a:lstStyle/>
        <a:p>
          <a:endParaRPr lang="en-US"/>
        </a:p>
      </dgm:t>
    </dgm:pt>
    <dgm:pt modelId="{EC2647E3-608E-412F-9D3A-E5E090F252E3}" type="sibTrans" cxnId="{493176C4-2582-42B6-912A-3415031378B2}">
      <dgm:prSet/>
      <dgm:spPr/>
      <dgm:t>
        <a:bodyPr/>
        <a:lstStyle/>
        <a:p>
          <a:endParaRPr lang="en-US"/>
        </a:p>
      </dgm:t>
    </dgm:pt>
    <dgm:pt modelId="{CC5BA85E-FD7E-4009-9543-5F8E1BE4CDB1}">
      <dgm:prSet/>
      <dgm:spPr/>
      <dgm:t>
        <a:bodyPr/>
        <a:lstStyle/>
        <a:p>
          <a:r>
            <a:rPr lang="en-US"/>
            <a:t>Nigeria		 18%	</a:t>
          </a:r>
        </a:p>
      </dgm:t>
    </dgm:pt>
    <dgm:pt modelId="{9FEC6E8D-9DD8-4826-971B-708E5E9F478B}" type="parTrans" cxnId="{F5710A9F-0933-4A08-B1B1-52D385342C59}">
      <dgm:prSet/>
      <dgm:spPr/>
      <dgm:t>
        <a:bodyPr/>
        <a:lstStyle/>
        <a:p>
          <a:endParaRPr lang="en-US"/>
        </a:p>
      </dgm:t>
    </dgm:pt>
    <dgm:pt modelId="{F3E140AE-0599-484A-A5C0-1A2EF1BB9719}" type="sibTrans" cxnId="{F5710A9F-0933-4A08-B1B1-52D385342C59}">
      <dgm:prSet/>
      <dgm:spPr/>
      <dgm:t>
        <a:bodyPr/>
        <a:lstStyle/>
        <a:p>
          <a:endParaRPr lang="en-US"/>
        </a:p>
      </dgm:t>
    </dgm:pt>
    <dgm:pt modelId="{188777A4-56BC-4BBB-81A8-76208B8753D9}">
      <dgm:prSet/>
      <dgm:spPr/>
      <dgm:t>
        <a:bodyPr/>
        <a:lstStyle/>
        <a:p>
          <a:r>
            <a:rPr lang="en-US"/>
            <a:t>USA 		</a:t>
          </a:r>
          <a:r>
            <a:rPr lang="en-US">
              <a:solidFill>
                <a:srgbClr val="FFFF00"/>
              </a:solidFill>
            </a:rPr>
            <a:t>3.25%</a:t>
          </a:r>
        </a:p>
      </dgm:t>
    </dgm:pt>
    <dgm:pt modelId="{D77DD34A-25F3-4A80-A478-F78A5817B5BD}" type="parTrans" cxnId="{B59A8383-EF99-4517-AA4D-C2EB2828AB3A}">
      <dgm:prSet/>
      <dgm:spPr/>
      <dgm:t>
        <a:bodyPr/>
        <a:lstStyle/>
        <a:p>
          <a:endParaRPr lang="en-US"/>
        </a:p>
      </dgm:t>
    </dgm:pt>
    <dgm:pt modelId="{EB85EE35-4FAE-4F84-8803-A1195F6496FC}" type="sibTrans" cxnId="{B59A8383-EF99-4517-AA4D-C2EB2828AB3A}">
      <dgm:prSet/>
      <dgm:spPr/>
      <dgm:t>
        <a:bodyPr/>
        <a:lstStyle/>
        <a:p>
          <a:endParaRPr lang="en-US"/>
        </a:p>
      </dgm:t>
    </dgm:pt>
    <dgm:pt modelId="{3CADB247-A533-49C4-B266-FFBF149BC324}" type="pres">
      <dgm:prSet presAssocID="{96D28807-70E3-4E0B-BEDC-3DE83A1265C9}" presName="linear" presStyleCnt="0">
        <dgm:presLayoutVars>
          <dgm:animLvl val="lvl"/>
          <dgm:resizeHandles val="exact"/>
        </dgm:presLayoutVars>
      </dgm:prSet>
      <dgm:spPr/>
    </dgm:pt>
    <dgm:pt modelId="{3ABE296C-E18F-430D-AA7F-FAD1DEFE18B7}" type="pres">
      <dgm:prSet presAssocID="{42B9B75F-F582-4D08-BF64-16D83432C876}" presName="parentText" presStyleLbl="node1" presStyleIdx="0" presStyleCnt="7">
        <dgm:presLayoutVars>
          <dgm:chMax val="0"/>
          <dgm:bulletEnabled val="1"/>
        </dgm:presLayoutVars>
      </dgm:prSet>
      <dgm:spPr/>
    </dgm:pt>
    <dgm:pt modelId="{EC829D88-55F4-4D16-823C-BFE0B9018BCD}" type="pres">
      <dgm:prSet presAssocID="{D5F1F6D3-14ED-426F-BE70-F5D49CFAC47F}" presName="spacer" presStyleCnt="0"/>
      <dgm:spPr/>
    </dgm:pt>
    <dgm:pt modelId="{C1B76ABC-7EA9-4027-ACF0-405751577E66}" type="pres">
      <dgm:prSet presAssocID="{38704F37-50FD-4D85-AAFB-F0DE146CDFA2}" presName="parentText" presStyleLbl="node1" presStyleIdx="1" presStyleCnt="7">
        <dgm:presLayoutVars>
          <dgm:chMax val="0"/>
          <dgm:bulletEnabled val="1"/>
        </dgm:presLayoutVars>
      </dgm:prSet>
      <dgm:spPr/>
    </dgm:pt>
    <dgm:pt modelId="{E5245CAE-7A92-406D-831B-D5CC45500D3F}" type="pres">
      <dgm:prSet presAssocID="{17E4138C-C7B3-4483-A545-1723D7D8D0C3}" presName="spacer" presStyleCnt="0"/>
      <dgm:spPr/>
    </dgm:pt>
    <dgm:pt modelId="{2A4F706E-78B2-4333-9C47-4BCF18D2BE98}" type="pres">
      <dgm:prSet presAssocID="{7F18BB92-408E-43C7-8018-E02728A1D3C9}" presName="parentText" presStyleLbl="node1" presStyleIdx="2" presStyleCnt="7">
        <dgm:presLayoutVars>
          <dgm:chMax val="0"/>
          <dgm:bulletEnabled val="1"/>
        </dgm:presLayoutVars>
      </dgm:prSet>
      <dgm:spPr/>
    </dgm:pt>
    <dgm:pt modelId="{CCAF1EFF-ED21-4BEA-8E6D-FB2B051B3C9F}" type="pres">
      <dgm:prSet presAssocID="{CA3B847A-1F30-4A84-BF71-FA7B6A41F9BE}" presName="spacer" presStyleCnt="0"/>
      <dgm:spPr/>
    </dgm:pt>
    <dgm:pt modelId="{27987660-67A4-42C6-9D8F-22977F989390}" type="pres">
      <dgm:prSet presAssocID="{4D2105EA-5537-4CDD-B2A3-DE67806EE9B0}" presName="parentText" presStyleLbl="node1" presStyleIdx="3" presStyleCnt="7">
        <dgm:presLayoutVars>
          <dgm:chMax val="0"/>
          <dgm:bulletEnabled val="1"/>
        </dgm:presLayoutVars>
      </dgm:prSet>
      <dgm:spPr/>
    </dgm:pt>
    <dgm:pt modelId="{6FC2B6EB-6960-4F95-A5EB-B20246E2A4EA}" type="pres">
      <dgm:prSet presAssocID="{C7052C3C-3586-48C6-A49E-27DDF656DCAF}" presName="spacer" presStyleCnt="0"/>
      <dgm:spPr/>
    </dgm:pt>
    <dgm:pt modelId="{28B85E3A-33B1-4747-B461-3F7ADDB554EF}" type="pres">
      <dgm:prSet presAssocID="{DD552975-4628-4310-89AC-22665D5CDA38}" presName="parentText" presStyleLbl="node1" presStyleIdx="4" presStyleCnt="7">
        <dgm:presLayoutVars>
          <dgm:chMax val="0"/>
          <dgm:bulletEnabled val="1"/>
        </dgm:presLayoutVars>
      </dgm:prSet>
      <dgm:spPr/>
    </dgm:pt>
    <dgm:pt modelId="{9FD639EF-9A45-4947-8C72-D3BDE60524EA}" type="pres">
      <dgm:prSet presAssocID="{EC2647E3-608E-412F-9D3A-E5E090F252E3}" presName="spacer" presStyleCnt="0"/>
      <dgm:spPr/>
    </dgm:pt>
    <dgm:pt modelId="{B2C5F833-9C57-4A48-A5BA-BE3357DB82A9}" type="pres">
      <dgm:prSet presAssocID="{CC5BA85E-FD7E-4009-9543-5F8E1BE4CDB1}" presName="parentText" presStyleLbl="node1" presStyleIdx="5" presStyleCnt="7">
        <dgm:presLayoutVars>
          <dgm:chMax val="0"/>
          <dgm:bulletEnabled val="1"/>
        </dgm:presLayoutVars>
      </dgm:prSet>
      <dgm:spPr/>
    </dgm:pt>
    <dgm:pt modelId="{D28E54CC-50B9-4AEA-A069-418494105447}" type="pres">
      <dgm:prSet presAssocID="{F3E140AE-0599-484A-A5C0-1A2EF1BB9719}" presName="spacer" presStyleCnt="0"/>
      <dgm:spPr/>
    </dgm:pt>
    <dgm:pt modelId="{5952C879-D038-4F1D-9012-AE6F7D1728A5}" type="pres">
      <dgm:prSet presAssocID="{188777A4-56BC-4BBB-81A8-76208B8753D9}" presName="parentText" presStyleLbl="node1" presStyleIdx="6" presStyleCnt="7">
        <dgm:presLayoutVars>
          <dgm:chMax val="0"/>
          <dgm:bulletEnabled val="1"/>
        </dgm:presLayoutVars>
      </dgm:prSet>
      <dgm:spPr/>
    </dgm:pt>
  </dgm:ptLst>
  <dgm:cxnLst>
    <dgm:cxn modelId="{F40B2B2F-EF9F-4204-AD58-2AF5F1A15DC8}" type="presOf" srcId="{4D2105EA-5537-4CDD-B2A3-DE67806EE9B0}" destId="{27987660-67A4-42C6-9D8F-22977F989390}" srcOrd="0" destOrd="0" presId="urn:microsoft.com/office/officeart/2005/8/layout/vList2"/>
    <dgm:cxn modelId="{5500B13F-35DC-43BA-9FB1-30D2B2D49D5A}" srcId="{96D28807-70E3-4E0B-BEDC-3DE83A1265C9}" destId="{38704F37-50FD-4D85-AAFB-F0DE146CDFA2}" srcOrd="1" destOrd="0" parTransId="{F805A4DA-F579-4A61-AB87-4A1CD1A17181}" sibTransId="{17E4138C-C7B3-4483-A545-1723D7D8D0C3}"/>
    <dgm:cxn modelId="{AC042043-560F-41F0-9983-782AE2B9CCCA}" type="presOf" srcId="{DD552975-4628-4310-89AC-22665D5CDA38}" destId="{28B85E3A-33B1-4747-B461-3F7ADDB554EF}" srcOrd="0" destOrd="0" presId="urn:microsoft.com/office/officeart/2005/8/layout/vList2"/>
    <dgm:cxn modelId="{204DE759-16F5-4A8B-AD36-8DC3892DA83F}" type="presOf" srcId="{38704F37-50FD-4D85-AAFB-F0DE146CDFA2}" destId="{C1B76ABC-7EA9-4027-ACF0-405751577E66}" srcOrd="0" destOrd="0" presId="urn:microsoft.com/office/officeart/2005/8/layout/vList2"/>
    <dgm:cxn modelId="{B59A8383-EF99-4517-AA4D-C2EB2828AB3A}" srcId="{96D28807-70E3-4E0B-BEDC-3DE83A1265C9}" destId="{188777A4-56BC-4BBB-81A8-76208B8753D9}" srcOrd="6" destOrd="0" parTransId="{D77DD34A-25F3-4A80-A478-F78A5817B5BD}" sibTransId="{EB85EE35-4FAE-4F84-8803-A1195F6496FC}"/>
    <dgm:cxn modelId="{5C95B896-38CA-4601-917E-38A2A1C10A87}" type="presOf" srcId="{CC5BA85E-FD7E-4009-9543-5F8E1BE4CDB1}" destId="{B2C5F833-9C57-4A48-A5BA-BE3357DB82A9}" srcOrd="0" destOrd="0" presId="urn:microsoft.com/office/officeart/2005/8/layout/vList2"/>
    <dgm:cxn modelId="{F5710A9F-0933-4A08-B1B1-52D385342C59}" srcId="{96D28807-70E3-4E0B-BEDC-3DE83A1265C9}" destId="{CC5BA85E-FD7E-4009-9543-5F8E1BE4CDB1}" srcOrd="5" destOrd="0" parTransId="{9FEC6E8D-9DD8-4826-971B-708E5E9F478B}" sibTransId="{F3E140AE-0599-484A-A5C0-1A2EF1BB9719}"/>
    <dgm:cxn modelId="{B41735AA-D298-400C-B338-52BDB75A45A9}" type="presOf" srcId="{96D28807-70E3-4E0B-BEDC-3DE83A1265C9}" destId="{3CADB247-A533-49C4-B266-FFBF149BC324}" srcOrd="0" destOrd="0" presId="urn:microsoft.com/office/officeart/2005/8/layout/vList2"/>
    <dgm:cxn modelId="{85C8B4AA-8ABA-4728-8354-94B5C803F142}" srcId="{96D28807-70E3-4E0B-BEDC-3DE83A1265C9}" destId="{4D2105EA-5537-4CDD-B2A3-DE67806EE9B0}" srcOrd="3" destOrd="0" parTransId="{E4EBF7F3-B162-4137-87E9-DEE68479BE5F}" sibTransId="{C7052C3C-3586-48C6-A49E-27DDF656DCAF}"/>
    <dgm:cxn modelId="{E250BCB8-5357-4657-BFB8-86E95C41DBE6}" type="presOf" srcId="{42B9B75F-F582-4D08-BF64-16D83432C876}" destId="{3ABE296C-E18F-430D-AA7F-FAD1DEFE18B7}" srcOrd="0" destOrd="0" presId="urn:microsoft.com/office/officeart/2005/8/layout/vList2"/>
    <dgm:cxn modelId="{89E18EBC-D24B-4F9E-B8EF-5B1A2110ACA6}" srcId="{96D28807-70E3-4E0B-BEDC-3DE83A1265C9}" destId="{42B9B75F-F582-4D08-BF64-16D83432C876}" srcOrd="0" destOrd="0" parTransId="{632BF2EB-2573-4E3B-9955-9F70B8D456A4}" sibTransId="{D5F1F6D3-14ED-426F-BE70-F5D49CFAC47F}"/>
    <dgm:cxn modelId="{822B20BF-40ED-4A48-9B91-F83B728AB3F8}" type="presOf" srcId="{7F18BB92-408E-43C7-8018-E02728A1D3C9}" destId="{2A4F706E-78B2-4333-9C47-4BCF18D2BE98}" srcOrd="0" destOrd="0" presId="urn:microsoft.com/office/officeart/2005/8/layout/vList2"/>
    <dgm:cxn modelId="{493176C4-2582-42B6-912A-3415031378B2}" srcId="{96D28807-70E3-4E0B-BEDC-3DE83A1265C9}" destId="{DD552975-4628-4310-89AC-22665D5CDA38}" srcOrd="4" destOrd="0" parTransId="{E4939BD7-4613-4AB6-8A0B-92C5D4A2DA69}" sibTransId="{EC2647E3-608E-412F-9D3A-E5E090F252E3}"/>
    <dgm:cxn modelId="{F90EDBE7-5036-406B-8753-F78888D2C7CA}" type="presOf" srcId="{188777A4-56BC-4BBB-81A8-76208B8753D9}" destId="{5952C879-D038-4F1D-9012-AE6F7D1728A5}" srcOrd="0" destOrd="0" presId="urn:microsoft.com/office/officeart/2005/8/layout/vList2"/>
    <dgm:cxn modelId="{5AC48DF4-9A87-4D9F-96FC-ACF38FCD9E5A}" srcId="{96D28807-70E3-4E0B-BEDC-3DE83A1265C9}" destId="{7F18BB92-408E-43C7-8018-E02728A1D3C9}" srcOrd="2" destOrd="0" parTransId="{E473A09E-8A8F-42C5-A61A-6FCD2571898D}" sibTransId="{CA3B847A-1F30-4A84-BF71-FA7B6A41F9BE}"/>
    <dgm:cxn modelId="{1984DCC9-57CC-46E0-BDFB-1091F9C4B3A9}" type="presParOf" srcId="{3CADB247-A533-49C4-B266-FFBF149BC324}" destId="{3ABE296C-E18F-430D-AA7F-FAD1DEFE18B7}" srcOrd="0" destOrd="0" presId="urn:microsoft.com/office/officeart/2005/8/layout/vList2"/>
    <dgm:cxn modelId="{1E6A87BE-F643-42AD-B6D5-C9F189E38662}" type="presParOf" srcId="{3CADB247-A533-49C4-B266-FFBF149BC324}" destId="{EC829D88-55F4-4D16-823C-BFE0B9018BCD}" srcOrd="1" destOrd="0" presId="urn:microsoft.com/office/officeart/2005/8/layout/vList2"/>
    <dgm:cxn modelId="{B2EC07D5-4EB1-481E-8AE3-AFAAEC51FEFD}" type="presParOf" srcId="{3CADB247-A533-49C4-B266-FFBF149BC324}" destId="{C1B76ABC-7EA9-4027-ACF0-405751577E66}" srcOrd="2" destOrd="0" presId="urn:microsoft.com/office/officeart/2005/8/layout/vList2"/>
    <dgm:cxn modelId="{0E3212CE-3ED3-4AD0-B58A-2991B7871E01}" type="presParOf" srcId="{3CADB247-A533-49C4-B266-FFBF149BC324}" destId="{E5245CAE-7A92-406D-831B-D5CC45500D3F}" srcOrd="3" destOrd="0" presId="urn:microsoft.com/office/officeart/2005/8/layout/vList2"/>
    <dgm:cxn modelId="{18C76082-6DED-48C9-99FD-2D47D1E0F509}" type="presParOf" srcId="{3CADB247-A533-49C4-B266-FFBF149BC324}" destId="{2A4F706E-78B2-4333-9C47-4BCF18D2BE98}" srcOrd="4" destOrd="0" presId="urn:microsoft.com/office/officeart/2005/8/layout/vList2"/>
    <dgm:cxn modelId="{50EFEEF4-44B7-40A2-84A9-A21D939587DB}" type="presParOf" srcId="{3CADB247-A533-49C4-B266-FFBF149BC324}" destId="{CCAF1EFF-ED21-4BEA-8E6D-FB2B051B3C9F}" srcOrd="5" destOrd="0" presId="urn:microsoft.com/office/officeart/2005/8/layout/vList2"/>
    <dgm:cxn modelId="{6442AE7C-FFC0-4586-827E-B7F586156A7A}" type="presParOf" srcId="{3CADB247-A533-49C4-B266-FFBF149BC324}" destId="{27987660-67A4-42C6-9D8F-22977F989390}" srcOrd="6" destOrd="0" presId="urn:microsoft.com/office/officeart/2005/8/layout/vList2"/>
    <dgm:cxn modelId="{57E31535-CA6B-4B04-8E5A-387299A5BF1B}" type="presParOf" srcId="{3CADB247-A533-49C4-B266-FFBF149BC324}" destId="{6FC2B6EB-6960-4F95-A5EB-B20246E2A4EA}" srcOrd="7" destOrd="0" presId="urn:microsoft.com/office/officeart/2005/8/layout/vList2"/>
    <dgm:cxn modelId="{47D791E5-DE77-4485-ABEC-479B21BEB4E3}" type="presParOf" srcId="{3CADB247-A533-49C4-B266-FFBF149BC324}" destId="{28B85E3A-33B1-4747-B461-3F7ADDB554EF}" srcOrd="8" destOrd="0" presId="urn:microsoft.com/office/officeart/2005/8/layout/vList2"/>
    <dgm:cxn modelId="{832EF25A-F4F8-42E3-AD77-33389EE2D114}" type="presParOf" srcId="{3CADB247-A533-49C4-B266-FFBF149BC324}" destId="{9FD639EF-9A45-4947-8C72-D3BDE60524EA}" srcOrd="9" destOrd="0" presId="urn:microsoft.com/office/officeart/2005/8/layout/vList2"/>
    <dgm:cxn modelId="{E6EE80E5-899E-4DAC-A980-F38B70DE77AD}" type="presParOf" srcId="{3CADB247-A533-49C4-B266-FFBF149BC324}" destId="{B2C5F833-9C57-4A48-A5BA-BE3357DB82A9}" srcOrd="10" destOrd="0" presId="urn:microsoft.com/office/officeart/2005/8/layout/vList2"/>
    <dgm:cxn modelId="{0C567D52-0248-4A15-847B-89A37F19EE01}" type="presParOf" srcId="{3CADB247-A533-49C4-B266-FFBF149BC324}" destId="{D28E54CC-50B9-4AEA-A069-418494105447}" srcOrd="11" destOrd="0" presId="urn:microsoft.com/office/officeart/2005/8/layout/vList2"/>
    <dgm:cxn modelId="{4B669BB1-9AB0-4321-BB34-B288A4C53339}" type="presParOf" srcId="{3CADB247-A533-49C4-B266-FFBF149BC324}" destId="{5952C879-D038-4F1D-9012-AE6F7D1728A5}"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022944-A2E9-4452-B86C-43391F50D437}" type="doc">
      <dgm:prSet loTypeId="urn:microsoft.com/office/officeart/2005/8/layout/chevron1" loCatId="process" qsTypeId="urn:microsoft.com/office/officeart/2005/8/quickstyle/simple1" qsCatId="simple" csTypeId="urn:microsoft.com/office/officeart/2005/8/colors/accent1_2" csCatId="accent1" phldr="1"/>
      <dgm:spPr/>
    </dgm:pt>
    <dgm:pt modelId="{60ADC770-3847-4FB0-8AB8-6261EF1F9E8E}">
      <dgm:prSet phldrT="[Text]"/>
      <dgm:spPr/>
      <dgm:t>
        <a:bodyPr/>
        <a:lstStyle/>
        <a:p>
          <a:r>
            <a:rPr lang="en-US"/>
            <a:t>IF… </a:t>
          </a:r>
        </a:p>
        <a:p>
          <a:r>
            <a:rPr lang="en-US"/>
            <a:t>Buyer Fails To Pay Seller</a:t>
          </a:r>
        </a:p>
      </dgm:t>
    </dgm:pt>
    <dgm:pt modelId="{9C0C3D22-7D87-45FE-8FAA-5B56545AD3A4}" type="parTrans" cxnId="{725DA7B7-96BA-4C96-BEA7-E1634F0E75AA}">
      <dgm:prSet/>
      <dgm:spPr/>
      <dgm:t>
        <a:bodyPr/>
        <a:lstStyle/>
        <a:p>
          <a:endParaRPr lang="en-US"/>
        </a:p>
      </dgm:t>
    </dgm:pt>
    <dgm:pt modelId="{A984035E-3F40-4868-9E05-28F96344D4ED}" type="sibTrans" cxnId="{725DA7B7-96BA-4C96-BEA7-E1634F0E75AA}">
      <dgm:prSet/>
      <dgm:spPr/>
      <dgm:t>
        <a:bodyPr/>
        <a:lstStyle/>
        <a:p>
          <a:endParaRPr lang="en-US"/>
        </a:p>
      </dgm:t>
    </dgm:pt>
    <dgm:pt modelId="{166A64EE-102B-4DDB-B1CA-F7A44D3322A0}">
      <dgm:prSet phldrT="[Text]"/>
      <dgm:spPr/>
      <dgm:t>
        <a:bodyPr/>
        <a:lstStyle/>
        <a:p>
          <a:r>
            <a:rPr lang="en-US"/>
            <a:t>THEN…</a:t>
          </a:r>
        </a:p>
        <a:p>
          <a:r>
            <a:rPr lang="en-US"/>
            <a:t>Seller Files Claim w/Insurer</a:t>
          </a:r>
        </a:p>
      </dgm:t>
    </dgm:pt>
    <dgm:pt modelId="{113E96C2-9FEF-43DC-A200-598E8CBD192B}" type="parTrans" cxnId="{CBC21A0E-8F69-4136-A470-798B582AFB1C}">
      <dgm:prSet/>
      <dgm:spPr/>
      <dgm:t>
        <a:bodyPr/>
        <a:lstStyle/>
        <a:p>
          <a:endParaRPr lang="en-US"/>
        </a:p>
      </dgm:t>
    </dgm:pt>
    <dgm:pt modelId="{F7E24D4E-D8A1-4A3B-9BAC-ADE1A8EAED3E}" type="sibTrans" cxnId="{CBC21A0E-8F69-4136-A470-798B582AFB1C}">
      <dgm:prSet/>
      <dgm:spPr/>
      <dgm:t>
        <a:bodyPr/>
        <a:lstStyle/>
        <a:p>
          <a:endParaRPr lang="en-US"/>
        </a:p>
      </dgm:t>
    </dgm:pt>
    <dgm:pt modelId="{1DF94119-689D-4EC8-978B-3CC2CD4137BE}">
      <dgm:prSet phldrT="[Text]"/>
      <dgm:spPr/>
      <dgm:t>
        <a:bodyPr/>
        <a:lstStyle/>
        <a:p>
          <a:r>
            <a:rPr lang="en-US"/>
            <a:t>AND…</a:t>
          </a:r>
        </a:p>
        <a:p>
          <a:r>
            <a:rPr lang="en-US"/>
            <a:t>Insurer Pays Seller</a:t>
          </a:r>
        </a:p>
      </dgm:t>
    </dgm:pt>
    <dgm:pt modelId="{2062650C-1A92-4176-B19E-56F91BE09928}" type="parTrans" cxnId="{9EBF5784-EF15-4018-A500-030F74D19122}">
      <dgm:prSet/>
      <dgm:spPr/>
      <dgm:t>
        <a:bodyPr/>
        <a:lstStyle/>
        <a:p>
          <a:endParaRPr lang="en-US"/>
        </a:p>
      </dgm:t>
    </dgm:pt>
    <dgm:pt modelId="{D265EE1D-C51B-4A2F-91AD-DB7EF09CA2A3}" type="sibTrans" cxnId="{9EBF5784-EF15-4018-A500-030F74D19122}">
      <dgm:prSet/>
      <dgm:spPr/>
      <dgm:t>
        <a:bodyPr/>
        <a:lstStyle/>
        <a:p>
          <a:endParaRPr lang="en-US"/>
        </a:p>
      </dgm:t>
    </dgm:pt>
    <dgm:pt modelId="{F9AA23A2-A096-4E77-8258-81EF1502194B}" type="pres">
      <dgm:prSet presAssocID="{61022944-A2E9-4452-B86C-43391F50D437}" presName="Name0" presStyleCnt="0">
        <dgm:presLayoutVars>
          <dgm:dir/>
          <dgm:animLvl val="lvl"/>
          <dgm:resizeHandles val="exact"/>
        </dgm:presLayoutVars>
      </dgm:prSet>
      <dgm:spPr/>
    </dgm:pt>
    <dgm:pt modelId="{035729C5-A451-4B38-A805-5D1752BA9236}" type="pres">
      <dgm:prSet presAssocID="{60ADC770-3847-4FB0-8AB8-6261EF1F9E8E}" presName="parTxOnly" presStyleLbl="node1" presStyleIdx="0" presStyleCnt="3">
        <dgm:presLayoutVars>
          <dgm:chMax val="0"/>
          <dgm:chPref val="0"/>
          <dgm:bulletEnabled val="1"/>
        </dgm:presLayoutVars>
      </dgm:prSet>
      <dgm:spPr/>
    </dgm:pt>
    <dgm:pt modelId="{E8463B98-77DE-4DF3-A27A-8B2A37EEAF56}" type="pres">
      <dgm:prSet presAssocID="{A984035E-3F40-4868-9E05-28F96344D4ED}" presName="parTxOnlySpace" presStyleCnt="0"/>
      <dgm:spPr/>
    </dgm:pt>
    <dgm:pt modelId="{6B3ED066-85EB-4DE0-BA4F-BB395A904A78}" type="pres">
      <dgm:prSet presAssocID="{166A64EE-102B-4DDB-B1CA-F7A44D3322A0}" presName="parTxOnly" presStyleLbl="node1" presStyleIdx="1" presStyleCnt="3">
        <dgm:presLayoutVars>
          <dgm:chMax val="0"/>
          <dgm:chPref val="0"/>
          <dgm:bulletEnabled val="1"/>
        </dgm:presLayoutVars>
      </dgm:prSet>
      <dgm:spPr/>
    </dgm:pt>
    <dgm:pt modelId="{C99382A4-F284-4F19-816D-508A47A27F60}" type="pres">
      <dgm:prSet presAssocID="{F7E24D4E-D8A1-4A3B-9BAC-ADE1A8EAED3E}" presName="parTxOnlySpace" presStyleCnt="0"/>
      <dgm:spPr/>
    </dgm:pt>
    <dgm:pt modelId="{889FE10E-96D8-4E44-B941-43F530E815DC}" type="pres">
      <dgm:prSet presAssocID="{1DF94119-689D-4EC8-978B-3CC2CD4137BE}" presName="parTxOnly" presStyleLbl="node1" presStyleIdx="2" presStyleCnt="3">
        <dgm:presLayoutVars>
          <dgm:chMax val="0"/>
          <dgm:chPref val="0"/>
          <dgm:bulletEnabled val="1"/>
        </dgm:presLayoutVars>
      </dgm:prSet>
      <dgm:spPr/>
    </dgm:pt>
  </dgm:ptLst>
  <dgm:cxnLst>
    <dgm:cxn modelId="{CBC21A0E-8F69-4136-A470-798B582AFB1C}" srcId="{61022944-A2E9-4452-B86C-43391F50D437}" destId="{166A64EE-102B-4DDB-B1CA-F7A44D3322A0}" srcOrd="1" destOrd="0" parTransId="{113E96C2-9FEF-43DC-A200-598E8CBD192B}" sibTransId="{F7E24D4E-D8A1-4A3B-9BAC-ADE1A8EAED3E}"/>
    <dgm:cxn modelId="{15A8A710-092D-4FCC-B149-BD2E20F59A23}" type="presOf" srcId="{1DF94119-689D-4EC8-978B-3CC2CD4137BE}" destId="{889FE10E-96D8-4E44-B941-43F530E815DC}" srcOrd="0" destOrd="0" presId="urn:microsoft.com/office/officeart/2005/8/layout/chevron1"/>
    <dgm:cxn modelId="{B38D0B43-6749-4C2D-9648-554E18AAB9F1}" type="presOf" srcId="{60ADC770-3847-4FB0-8AB8-6261EF1F9E8E}" destId="{035729C5-A451-4B38-A805-5D1752BA9236}" srcOrd="0" destOrd="0" presId="urn:microsoft.com/office/officeart/2005/8/layout/chevron1"/>
    <dgm:cxn modelId="{9FD71843-8134-40A4-84EB-701FEA79D578}" type="presOf" srcId="{166A64EE-102B-4DDB-B1CA-F7A44D3322A0}" destId="{6B3ED066-85EB-4DE0-BA4F-BB395A904A78}" srcOrd="0" destOrd="0" presId="urn:microsoft.com/office/officeart/2005/8/layout/chevron1"/>
    <dgm:cxn modelId="{9EBF5784-EF15-4018-A500-030F74D19122}" srcId="{61022944-A2E9-4452-B86C-43391F50D437}" destId="{1DF94119-689D-4EC8-978B-3CC2CD4137BE}" srcOrd="2" destOrd="0" parTransId="{2062650C-1A92-4176-B19E-56F91BE09928}" sibTransId="{D265EE1D-C51B-4A2F-91AD-DB7EF09CA2A3}"/>
    <dgm:cxn modelId="{725DA7B7-96BA-4C96-BEA7-E1634F0E75AA}" srcId="{61022944-A2E9-4452-B86C-43391F50D437}" destId="{60ADC770-3847-4FB0-8AB8-6261EF1F9E8E}" srcOrd="0" destOrd="0" parTransId="{9C0C3D22-7D87-45FE-8FAA-5B56545AD3A4}" sibTransId="{A984035E-3F40-4868-9E05-28F96344D4ED}"/>
    <dgm:cxn modelId="{09917DC4-F363-4D7A-A24B-EE8C610CC3F1}" type="presOf" srcId="{61022944-A2E9-4452-B86C-43391F50D437}" destId="{F9AA23A2-A096-4E77-8258-81EF1502194B}" srcOrd="0" destOrd="0" presId="urn:microsoft.com/office/officeart/2005/8/layout/chevron1"/>
    <dgm:cxn modelId="{1C7BB155-A09B-40F6-B906-5FD259AD8947}" type="presParOf" srcId="{F9AA23A2-A096-4E77-8258-81EF1502194B}" destId="{035729C5-A451-4B38-A805-5D1752BA9236}" srcOrd="0" destOrd="0" presId="urn:microsoft.com/office/officeart/2005/8/layout/chevron1"/>
    <dgm:cxn modelId="{966DD400-C8CA-4779-859F-6C67A36AFFC1}" type="presParOf" srcId="{F9AA23A2-A096-4E77-8258-81EF1502194B}" destId="{E8463B98-77DE-4DF3-A27A-8B2A37EEAF56}" srcOrd="1" destOrd="0" presId="urn:microsoft.com/office/officeart/2005/8/layout/chevron1"/>
    <dgm:cxn modelId="{99FED8F9-3B72-4F91-86DF-AB15ED15CC4A}" type="presParOf" srcId="{F9AA23A2-A096-4E77-8258-81EF1502194B}" destId="{6B3ED066-85EB-4DE0-BA4F-BB395A904A78}" srcOrd="2" destOrd="0" presId="urn:microsoft.com/office/officeart/2005/8/layout/chevron1"/>
    <dgm:cxn modelId="{ECE5EF5F-7B92-483A-B69C-13F6A7FEA42E}" type="presParOf" srcId="{F9AA23A2-A096-4E77-8258-81EF1502194B}" destId="{C99382A4-F284-4F19-816D-508A47A27F60}" srcOrd="3" destOrd="0" presId="urn:microsoft.com/office/officeart/2005/8/layout/chevron1"/>
    <dgm:cxn modelId="{D057E238-B51A-4F4B-988D-2449F64D229D}" type="presParOf" srcId="{F9AA23A2-A096-4E77-8258-81EF1502194B}" destId="{889FE10E-96D8-4E44-B941-43F530E815DC}"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CD31EE-078B-4719-A152-6CB32B77BF96}" type="doc">
      <dgm:prSet loTypeId="urn:microsoft.com/office/officeart/2005/8/layout/hList1" loCatId="list" qsTypeId="urn:microsoft.com/office/officeart/2005/8/quickstyle/simple4" qsCatId="simple" csTypeId="urn:microsoft.com/office/officeart/2005/8/colors/accent0_2" csCatId="mainScheme" phldr="1"/>
      <dgm:spPr/>
      <dgm:t>
        <a:bodyPr/>
        <a:lstStyle/>
        <a:p>
          <a:endParaRPr lang="en-US"/>
        </a:p>
      </dgm:t>
    </dgm:pt>
    <dgm:pt modelId="{1ADF39FA-386E-4A0C-AAF6-D2F19C2FE190}">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2200" b="1"/>
            <a:t>Truck/Rail</a:t>
          </a:r>
        </a:p>
      </dgm:t>
    </dgm:pt>
    <dgm:pt modelId="{E05D6204-840C-42B1-8C95-A93D7661730E}" type="parTrans" cxnId="{061EEA3F-04A4-4F0E-AF30-DE044DF7AF22}">
      <dgm:prSet/>
      <dgm:spPr/>
      <dgm:t>
        <a:bodyPr/>
        <a:lstStyle/>
        <a:p>
          <a:endParaRPr lang="en-US"/>
        </a:p>
      </dgm:t>
    </dgm:pt>
    <dgm:pt modelId="{B089AF2A-FD67-479D-8648-16B8AB9FF21D}" type="sibTrans" cxnId="{061EEA3F-04A4-4F0E-AF30-DE044DF7AF22}">
      <dgm:prSet/>
      <dgm:spPr/>
      <dgm:t>
        <a:bodyPr/>
        <a:lstStyle/>
        <a:p>
          <a:endParaRPr lang="en-US"/>
        </a:p>
      </dgm:t>
    </dgm:pt>
    <dgm:pt modelId="{13EC06AF-87EF-4C4B-9D64-F5EA33F904E8}">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Station to Station</a:t>
          </a:r>
        </a:p>
      </dgm:t>
    </dgm:pt>
    <dgm:pt modelId="{82BB3FEE-8696-431C-8A58-2BCA366F9034}" type="parTrans" cxnId="{CCD80909-67B8-44E0-84BE-DAB43C37479E}">
      <dgm:prSet/>
      <dgm:spPr/>
      <dgm:t>
        <a:bodyPr/>
        <a:lstStyle/>
        <a:p>
          <a:endParaRPr lang="en-US"/>
        </a:p>
      </dgm:t>
    </dgm:pt>
    <dgm:pt modelId="{922017B7-4DA2-4FD0-AE11-4F92188BF36D}" type="sibTrans" cxnId="{CCD80909-67B8-44E0-84BE-DAB43C37479E}">
      <dgm:prSet/>
      <dgm:spPr/>
      <dgm:t>
        <a:bodyPr/>
        <a:lstStyle/>
        <a:p>
          <a:endParaRPr lang="en-US"/>
        </a:p>
      </dgm:t>
    </dgm:pt>
    <dgm:pt modelId="{DA4CA06C-BCD6-478B-999E-D2240176F647}">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Door to Door</a:t>
          </a:r>
        </a:p>
      </dgm:t>
    </dgm:pt>
    <dgm:pt modelId="{F8F05899-1E84-4378-8DDF-348A84CE7279}" type="parTrans" cxnId="{3BFAA01E-94C9-4817-AD46-C4726AB03CDB}">
      <dgm:prSet/>
      <dgm:spPr/>
      <dgm:t>
        <a:bodyPr/>
        <a:lstStyle/>
        <a:p>
          <a:endParaRPr lang="en-US"/>
        </a:p>
      </dgm:t>
    </dgm:pt>
    <dgm:pt modelId="{62EE7745-14A5-4F5B-AF3A-5B05BDF2AE03}" type="sibTrans" cxnId="{3BFAA01E-94C9-4817-AD46-C4726AB03CDB}">
      <dgm:prSet/>
      <dgm:spPr/>
      <dgm:t>
        <a:bodyPr/>
        <a:lstStyle/>
        <a:p>
          <a:endParaRPr lang="en-US"/>
        </a:p>
      </dgm:t>
    </dgm:pt>
    <dgm:pt modelId="{ED55C0D5-592F-4BFC-B916-FF90D4A7E6C6}">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FTL</a:t>
          </a:r>
        </a:p>
      </dgm:t>
    </dgm:pt>
    <dgm:pt modelId="{7EB2BEB1-09A1-4117-B721-1F45F4BED5D8}" type="parTrans" cxnId="{4053B909-8DBF-4FBB-BC75-A9B70DF92135}">
      <dgm:prSet/>
      <dgm:spPr/>
      <dgm:t>
        <a:bodyPr/>
        <a:lstStyle/>
        <a:p>
          <a:endParaRPr lang="en-US"/>
        </a:p>
      </dgm:t>
    </dgm:pt>
    <dgm:pt modelId="{4F6D2902-29CB-4499-BC99-B0AA42473F64}" type="sibTrans" cxnId="{4053B909-8DBF-4FBB-BC75-A9B70DF92135}">
      <dgm:prSet/>
      <dgm:spPr/>
      <dgm:t>
        <a:bodyPr/>
        <a:lstStyle/>
        <a:p>
          <a:endParaRPr lang="en-US"/>
        </a:p>
      </dgm:t>
    </dgm:pt>
    <dgm:pt modelId="{B3256E8D-A171-4DC7-A87D-866F7548D244}">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2200" b="1"/>
            <a:t>Ocean</a:t>
          </a:r>
        </a:p>
      </dgm:t>
    </dgm:pt>
    <dgm:pt modelId="{85EA08FF-429D-44B1-9109-34D59D3A6D1D}" type="parTrans" cxnId="{3FAE51C9-4EE3-416E-BAE5-00732A0AA57C}">
      <dgm:prSet/>
      <dgm:spPr/>
      <dgm:t>
        <a:bodyPr/>
        <a:lstStyle/>
        <a:p>
          <a:endParaRPr lang="en-US"/>
        </a:p>
      </dgm:t>
    </dgm:pt>
    <dgm:pt modelId="{46CE86EB-98A8-4A7B-8852-BB6D7701ABB2}" type="sibTrans" cxnId="{3FAE51C9-4EE3-416E-BAE5-00732A0AA57C}">
      <dgm:prSet/>
      <dgm:spPr/>
      <dgm:t>
        <a:bodyPr/>
        <a:lstStyle/>
        <a:p>
          <a:endParaRPr lang="en-US"/>
        </a:p>
      </dgm:t>
    </dgm:pt>
    <dgm:pt modelId="{AE45FC34-196B-43A0-893C-3098A526725C}">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b="1">
              <a:solidFill>
                <a:schemeClr val="tx1"/>
              </a:solidFill>
            </a:rPr>
            <a:t>Port to Port</a:t>
          </a:r>
        </a:p>
      </dgm:t>
    </dgm:pt>
    <dgm:pt modelId="{288C18A1-9F5D-4503-BCD6-61307502793A}" type="parTrans" cxnId="{969C80B7-06F1-48DF-9639-9DFA4757F253}">
      <dgm:prSet/>
      <dgm:spPr/>
      <dgm:t>
        <a:bodyPr/>
        <a:lstStyle/>
        <a:p>
          <a:endParaRPr lang="en-US"/>
        </a:p>
      </dgm:t>
    </dgm:pt>
    <dgm:pt modelId="{519DD1D9-EEF7-43AE-84A6-88333E8028CA}" type="sibTrans" cxnId="{969C80B7-06F1-48DF-9639-9DFA4757F253}">
      <dgm:prSet/>
      <dgm:spPr/>
      <dgm:t>
        <a:bodyPr/>
        <a:lstStyle/>
        <a:p>
          <a:endParaRPr lang="en-US"/>
        </a:p>
      </dgm:t>
    </dgm:pt>
    <dgm:pt modelId="{403D2DD4-0680-458C-9349-0949C09254E0}">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LTL</a:t>
          </a:r>
        </a:p>
      </dgm:t>
    </dgm:pt>
    <dgm:pt modelId="{56B82274-C024-4E21-BC49-EFFA5B16B8F6}" type="parTrans" cxnId="{3D8B94BF-266E-42FF-BE11-F17652DDB66A}">
      <dgm:prSet/>
      <dgm:spPr/>
      <dgm:t>
        <a:bodyPr/>
        <a:lstStyle/>
        <a:p>
          <a:endParaRPr lang="en-US"/>
        </a:p>
      </dgm:t>
    </dgm:pt>
    <dgm:pt modelId="{79C09EA2-410F-486C-9349-3B0B8CBA7156}" type="sibTrans" cxnId="{3D8B94BF-266E-42FF-BE11-F17652DDB66A}">
      <dgm:prSet/>
      <dgm:spPr/>
      <dgm:t>
        <a:bodyPr/>
        <a:lstStyle/>
        <a:p>
          <a:endParaRPr lang="en-US"/>
        </a:p>
      </dgm:t>
    </dgm:pt>
    <dgm:pt modelId="{355ADEC9-495B-4A60-BAB4-E2E725992BAB}">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b="1">
              <a:solidFill>
                <a:schemeClr val="tx1"/>
              </a:solidFill>
            </a:rPr>
            <a:t>Door to Door</a:t>
          </a:r>
        </a:p>
      </dgm:t>
    </dgm:pt>
    <dgm:pt modelId="{DD951B01-873B-422E-8B19-CF7A93C2A8CE}" type="parTrans" cxnId="{BF4CE8B0-377B-4B04-A3E8-B5E1C6EE5EDD}">
      <dgm:prSet/>
      <dgm:spPr/>
      <dgm:t>
        <a:bodyPr/>
        <a:lstStyle/>
        <a:p>
          <a:endParaRPr lang="en-US"/>
        </a:p>
      </dgm:t>
    </dgm:pt>
    <dgm:pt modelId="{149631A5-29B4-4A72-A4F1-268CBA5B489A}" type="sibTrans" cxnId="{BF4CE8B0-377B-4B04-A3E8-B5E1C6EE5EDD}">
      <dgm:prSet/>
      <dgm:spPr/>
      <dgm:t>
        <a:bodyPr/>
        <a:lstStyle/>
        <a:p>
          <a:endParaRPr lang="en-US"/>
        </a:p>
      </dgm:t>
    </dgm:pt>
    <dgm:pt modelId="{79E78F09-7E76-4902-BEBD-1703ED134BB4}">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b="1">
              <a:solidFill>
                <a:schemeClr val="tx1"/>
              </a:solidFill>
            </a:rPr>
            <a:t>Full Container</a:t>
          </a:r>
        </a:p>
      </dgm:t>
    </dgm:pt>
    <dgm:pt modelId="{AA06D7A8-995B-4544-97F9-6D1A66CAAF8B}" type="parTrans" cxnId="{DEA6F388-6396-4B8A-92D2-6A1DC47C0C8B}">
      <dgm:prSet/>
      <dgm:spPr/>
      <dgm:t>
        <a:bodyPr/>
        <a:lstStyle/>
        <a:p>
          <a:endParaRPr lang="en-US"/>
        </a:p>
      </dgm:t>
    </dgm:pt>
    <dgm:pt modelId="{BCD49B39-3516-4688-AFFC-6FFD439F4807}" type="sibTrans" cxnId="{DEA6F388-6396-4B8A-92D2-6A1DC47C0C8B}">
      <dgm:prSet/>
      <dgm:spPr/>
      <dgm:t>
        <a:bodyPr/>
        <a:lstStyle/>
        <a:p>
          <a:endParaRPr lang="en-US"/>
        </a:p>
      </dgm:t>
    </dgm:pt>
    <dgm:pt modelId="{5CEFF2E2-5C21-4C96-B5F8-0CC7A78D25F1}">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b="1">
              <a:solidFill>
                <a:schemeClr val="tx1"/>
              </a:solidFill>
            </a:rPr>
            <a:t>Partial or Consolidated</a:t>
          </a:r>
        </a:p>
      </dgm:t>
    </dgm:pt>
    <dgm:pt modelId="{F64BE25A-DE58-4112-9504-33E9E316A488}" type="parTrans" cxnId="{FDBD8CC1-BCD0-40DE-985D-A334BD5F49B9}">
      <dgm:prSet/>
      <dgm:spPr/>
      <dgm:t>
        <a:bodyPr/>
        <a:lstStyle/>
        <a:p>
          <a:endParaRPr lang="en-US"/>
        </a:p>
      </dgm:t>
    </dgm:pt>
    <dgm:pt modelId="{22EF1B80-9FF3-4514-97EE-9173AF740E72}" type="sibTrans" cxnId="{FDBD8CC1-BCD0-40DE-985D-A334BD5F49B9}">
      <dgm:prSet/>
      <dgm:spPr/>
      <dgm:t>
        <a:bodyPr/>
        <a:lstStyle/>
        <a:p>
          <a:endParaRPr lang="en-US"/>
        </a:p>
      </dgm:t>
    </dgm:pt>
    <dgm:pt modelId="{6D60831E-8AB1-442F-B33F-623710DCD19A}">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2200" b="1"/>
            <a:t>Air</a:t>
          </a:r>
        </a:p>
      </dgm:t>
    </dgm:pt>
    <dgm:pt modelId="{E2846FC4-9DF7-4032-9D53-7A440CFE88D2}" type="parTrans" cxnId="{A5F49CE2-0E7B-4383-9EFC-C31DBD090A37}">
      <dgm:prSet/>
      <dgm:spPr/>
      <dgm:t>
        <a:bodyPr/>
        <a:lstStyle/>
        <a:p>
          <a:endParaRPr lang="en-US"/>
        </a:p>
      </dgm:t>
    </dgm:pt>
    <dgm:pt modelId="{F0E023B7-42E5-4E43-B20E-B2F1BEFB0423}" type="sibTrans" cxnId="{A5F49CE2-0E7B-4383-9EFC-C31DBD090A37}">
      <dgm:prSet/>
      <dgm:spPr/>
      <dgm:t>
        <a:bodyPr/>
        <a:lstStyle/>
        <a:p>
          <a:endParaRPr lang="en-US"/>
        </a:p>
      </dgm:t>
    </dgm:pt>
    <dgm:pt modelId="{D24E8971-0EAF-4753-9EF9-81765AC2B680}">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Air</a:t>
          </a:r>
        </a:p>
      </dgm:t>
    </dgm:pt>
    <dgm:pt modelId="{D5D9674D-291E-4FB3-9295-9CAE0739211E}" type="parTrans" cxnId="{650FCB61-7417-4DDA-8AFD-5DA969C56103}">
      <dgm:prSet/>
      <dgm:spPr/>
      <dgm:t>
        <a:bodyPr/>
        <a:lstStyle/>
        <a:p>
          <a:endParaRPr lang="en-US"/>
        </a:p>
      </dgm:t>
    </dgm:pt>
    <dgm:pt modelId="{EF46F1E4-6A90-4B7C-8E38-F2AEF3E457D5}" type="sibTrans" cxnId="{650FCB61-7417-4DDA-8AFD-5DA969C56103}">
      <dgm:prSet/>
      <dgm:spPr/>
      <dgm:t>
        <a:bodyPr/>
        <a:lstStyle/>
        <a:p>
          <a:endParaRPr lang="en-US"/>
        </a:p>
      </dgm:t>
    </dgm:pt>
    <dgm:pt modelId="{13EDB810-3DD5-416D-83D4-B435FEDAD7D4}">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Door to Door</a:t>
          </a:r>
        </a:p>
      </dgm:t>
    </dgm:pt>
    <dgm:pt modelId="{F9BEE1F5-FFF8-46AF-A59E-68C23D46681F}" type="parTrans" cxnId="{390B2AA4-BF5A-4FD2-B987-ECA41E6BA175}">
      <dgm:prSet/>
      <dgm:spPr/>
      <dgm:t>
        <a:bodyPr/>
        <a:lstStyle/>
        <a:p>
          <a:endParaRPr lang="en-US"/>
        </a:p>
      </dgm:t>
    </dgm:pt>
    <dgm:pt modelId="{33336972-9F22-4739-AE8F-5DF26AA7930D}" type="sibTrans" cxnId="{390B2AA4-BF5A-4FD2-B987-ECA41E6BA175}">
      <dgm:prSet/>
      <dgm:spPr/>
      <dgm:t>
        <a:bodyPr/>
        <a:lstStyle/>
        <a:p>
          <a:endParaRPr lang="en-US"/>
        </a:p>
      </dgm:t>
    </dgm:pt>
    <dgm:pt modelId="{C8B289BE-DF90-465D-BE02-904FAC4E811C}">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Cargo</a:t>
          </a:r>
        </a:p>
      </dgm:t>
    </dgm:pt>
    <dgm:pt modelId="{9DF2D9F7-19E4-40C5-8204-050DAE896FE9}" type="parTrans" cxnId="{7F85343E-D559-4C4A-A1F4-35F3B351366B}">
      <dgm:prSet/>
      <dgm:spPr/>
      <dgm:t>
        <a:bodyPr/>
        <a:lstStyle/>
        <a:p>
          <a:endParaRPr lang="en-US"/>
        </a:p>
      </dgm:t>
    </dgm:pt>
    <dgm:pt modelId="{8C752089-6B53-428E-874B-76FC07040357}" type="sibTrans" cxnId="{7F85343E-D559-4C4A-A1F4-35F3B351366B}">
      <dgm:prSet/>
      <dgm:spPr/>
      <dgm:t>
        <a:bodyPr/>
        <a:lstStyle/>
        <a:p>
          <a:endParaRPr lang="en-US"/>
        </a:p>
      </dgm:t>
    </dgm:pt>
    <dgm:pt modelId="{1B05D72D-255D-4BCB-AD61-D8B480177211}">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Full Position</a:t>
          </a:r>
        </a:p>
      </dgm:t>
    </dgm:pt>
    <dgm:pt modelId="{C0231E80-938C-4093-9BD3-AD0C224BF541}" type="parTrans" cxnId="{93BA8E7A-0551-45F7-9D75-443F340CF4B5}">
      <dgm:prSet/>
      <dgm:spPr/>
      <dgm:t>
        <a:bodyPr/>
        <a:lstStyle/>
        <a:p>
          <a:endParaRPr lang="en-US"/>
        </a:p>
      </dgm:t>
    </dgm:pt>
    <dgm:pt modelId="{84B66139-F624-4E89-A990-203996769838}" type="sibTrans" cxnId="{93BA8E7A-0551-45F7-9D75-443F340CF4B5}">
      <dgm:prSet/>
      <dgm:spPr/>
      <dgm:t>
        <a:bodyPr/>
        <a:lstStyle/>
        <a:p>
          <a:endParaRPr lang="en-US"/>
        </a:p>
      </dgm:t>
    </dgm:pt>
    <dgm:pt modelId="{5E075FBF-404D-41C3-AC05-0E88688D34A6}">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Full Container</a:t>
          </a:r>
        </a:p>
      </dgm:t>
    </dgm:pt>
    <dgm:pt modelId="{9834E32D-36E8-4EED-9D16-A6FA4CD0EA35}" type="parTrans" cxnId="{473EF1CE-A662-4F84-813D-CC2AD827CC8D}">
      <dgm:prSet/>
      <dgm:spPr/>
      <dgm:t>
        <a:bodyPr/>
        <a:lstStyle/>
        <a:p>
          <a:endParaRPr lang="en-US"/>
        </a:p>
      </dgm:t>
    </dgm:pt>
    <dgm:pt modelId="{12DA219A-4C79-4377-AFAB-E413B4218B97}" type="sibTrans" cxnId="{473EF1CE-A662-4F84-813D-CC2AD827CC8D}">
      <dgm:prSet/>
      <dgm:spPr/>
      <dgm:t>
        <a:bodyPr/>
        <a:lstStyle/>
        <a:p>
          <a:endParaRPr lang="en-US"/>
        </a:p>
      </dgm:t>
    </dgm:pt>
    <dgm:pt modelId="{A5FD332A-F5D0-4399-A041-6D23E26304CD}">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Palletized</a:t>
          </a:r>
        </a:p>
      </dgm:t>
    </dgm:pt>
    <dgm:pt modelId="{5F9ABC1F-ADA4-4F15-9586-6BCAA0A14448}" type="parTrans" cxnId="{784B725C-CC02-4990-B647-F18D4DBCE627}">
      <dgm:prSet/>
      <dgm:spPr/>
      <dgm:t>
        <a:bodyPr/>
        <a:lstStyle/>
        <a:p>
          <a:endParaRPr lang="en-US"/>
        </a:p>
      </dgm:t>
    </dgm:pt>
    <dgm:pt modelId="{1A480909-9D79-48B9-BD5A-615554CB8191}" type="sibTrans" cxnId="{784B725C-CC02-4990-B647-F18D4DBCE627}">
      <dgm:prSet/>
      <dgm:spPr/>
      <dgm:t>
        <a:bodyPr/>
        <a:lstStyle/>
        <a:p>
          <a:endParaRPr lang="en-US"/>
        </a:p>
      </dgm:t>
    </dgm:pt>
    <dgm:pt modelId="{A247FB31-9651-44B7-AA5F-1239113BDAD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a:solidFill>
                <a:schemeClr val="tx1"/>
              </a:solidFill>
            </a:rPr>
            <a:t>Multi-Pieces</a:t>
          </a:r>
        </a:p>
      </dgm:t>
    </dgm:pt>
    <dgm:pt modelId="{47108FF0-4868-402C-86AD-F2FE6BE5FAFE}" type="parTrans" cxnId="{72BC6911-6300-47A5-A7AF-A6FB7EE911B1}">
      <dgm:prSet/>
      <dgm:spPr/>
      <dgm:t>
        <a:bodyPr/>
        <a:lstStyle/>
        <a:p>
          <a:endParaRPr lang="en-US"/>
        </a:p>
      </dgm:t>
    </dgm:pt>
    <dgm:pt modelId="{867DF0D9-D29C-4EBB-941D-08C842B8DCCE}" type="sibTrans" cxnId="{72BC6911-6300-47A5-A7AF-A6FB7EE911B1}">
      <dgm:prSet/>
      <dgm:spPr/>
      <dgm:t>
        <a:bodyPr/>
        <a:lstStyle/>
        <a:p>
          <a:endParaRPr lang="en-US"/>
        </a:p>
      </dgm:t>
    </dgm:pt>
    <dgm:pt modelId="{12B95C99-CD74-4D1C-80DA-BB89F75076D4}">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2200" b="1"/>
            <a:t>Multi-Modal</a:t>
          </a:r>
        </a:p>
      </dgm:t>
    </dgm:pt>
    <dgm:pt modelId="{5FBABD54-414D-4A9B-8449-CE704FCD1610}" type="parTrans" cxnId="{E7404F52-D04E-48B3-A1D8-8B10EA1814C0}">
      <dgm:prSet/>
      <dgm:spPr/>
      <dgm:t>
        <a:bodyPr/>
        <a:lstStyle/>
        <a:p>
          <a:endParaRPr lang="en-US"/>
        </a:p>
      </dgm:t>
    </dgm:pt>
    <dgm:pt modelId="{FF190EAF-CB3C-42C6-A7DB-575C44736873}" type="sibTrans" cxnId="{E7404F52-D04E-48B3-A1D8-8B10EA1814C0}">
      <dgm:prSet/>
      <dgm:spPr/>
      <dgm:t>
        <a:bodyPr/>
        <a:lstStyle/>
        <a:p>
          <a:endParaRPr lang="en-US"/>
        </a:p>
      </dgm:t>
    </dgm:pt>
    <dgm:pt modelId="{E7470986-C3D5-4847-A380-CE3DA2B5FFD7}">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b="1">
              <a:solidFill>
                <a:schemeClr val="tx1"/>
              </a:solidFill>
            </a:rPr>
            <a:t>Any combination</a:t>
          </a:r>
        </a:p>
      </dgm:t>
    </dgm:pt>
    <dgm:pt modelId="{1C11B7DD-60E0-4562-9162-A472BE44E0E7}" type="parTrans" cxnId="{1EBFF20A-0921-4CD0-BC8C-E2C919D4A1C0}">
      <dgm:prSet/>
      <dgm:spPr/>
      <dgm:t>
        <a:bodyPr/>
        <a:lstStyle/>
        <a:p>
          <a:endParaRPr lang="en-US"/>
        </a:p>
      </dgm:t>
    </dgm:pt>
    <dgm:pt modelId="{789E3104-DDF3-42CD-A827-B0E3AAEFB8DF}" type="sibTrans" cxnId="{1EBFF20A-0921-4CD0-BC8C-E2C919D4A1C0}">
      <dgm:prSet/>
      <dgm:spPr/>
      <dgm:t>
        <a:bodyPr/>
        <a:lstStyle/>
        <a:p>
          <a:endParaRPr lang="en-US"/>
        </a:p>
      </dgm:t>
    </dgm:pt>
    <dgm:pt modelId="{3962A96D-F105-4B64-8511-48B8BCA2B58D}" type="pres">
      <dgm:prSet presAssocID="{C1CD31EE-078B-4719-A152-6CB32B77BF96}" presName="Name0" presStyleCnt="0">
        <dgm:presLayoutVars>
          <dgm:dir/>
          <dgm:animLvl val="lvl"/>
          <dgm:resizeHandles val="exact"/>
        </dgm:presLayoutVars>
      </dgm:prSet>
      <dgm:spPr/>
    </dgm:pt>
    <dgm:pt modelId="{8C8C72CF-05E9-42FC-8221-6C51F1360F60}" type="pres">
      <dgm:prSet presAssocID="{1ADF39FA-386E-4A0C-AAF6-D2F19C2FE190}" presName="composite" presStyleCnt="0"/>
      <dgm:spPr/>
    </dgm:pt>
    <dgm:pt modelId="{40B0D0FC-5C95-4A4E-8746-ABBCC71B8199}" type="pres">
      <dgm:prSet presAssocID="{1ADF39FA-386E-4A0C-AAF6-D2F19C2FE190}" presName="parTx" presStyleLbl="alignNode1" presStyleIdx="0" presStyleCnt="4">
        <dgm:presLayoutVars>
          <dgm:chMax val="0"/>
          <dgm:chPref val="0"/>
          <dgm:bulletEnabled val="1"/>
        </dgm:presLayoutVars>
      </dgm:prSet>
      <dgm:spPr/>
    </dgm:pt>
    <dgm:pt modelId="{BDE025F7-8AC9-4FBE-88EE-50CEA89FAC16}" type="pres">
      <dgm:prSet presAssocID="{1ADF39FA-386E-4A0C-AAF6-D2F19C2FE190}" presName="desTx" presStyleLbl="alignAccFollowNode1" presStyleIdx="0" presStyleCnt="4">
        <dgm:presLayoutVars>
          <dgm:bulletEnabled val="1"/>
        </dgm:presLayoutVars>
      </dgm:prSet>
      <dgm:spPr/>
    </dgm:pt>
    <dgm:pt modelId="{BDCF3E40-4980-4654-BEF2-F9F77495B41E}" type="pres">
      <dgm:prSet presAssocID="{B089AF2A-FD67-479D-8648-16B8AB9FF21D}" presName="space" presStyleCnt="0"/>
      <dgm:spPr/>
    </dgm:pt>
    <dgm:pt modelId="{168887FC-A263-4CAE-ABC9-559384690286}" type="pres">
      <dgm:prSet presAssocID="{B3256E8D-A171-4DC7-A87D-866F7548D244}" presName="composite" presStyleCnt="0"/>
      <dgm:spPr/>
    </dgm:pt>
    <dgm:pt modelId="{C6189727-5219-4D64-8857-DB243113F8EE}" type="pres">
      <dgm:prSet presAssocID="{B3256E8D-A171-4DC7-A87D-866F7548D244}" presName="parTx" presStyleLbl="alignNode1" presStyleIdx="1" presStyleCnt="4">
        <dgm:presLayoutVars>
          <dgm:chMax val="0"/>
          <dgm:chPref val="0"/>
          <dgm:bulletEnabled val="1"/>
        </dgm:presLayoutVars>
      </dgm:prSet>
      <dgm:spPr/>
    </dgm:pt>
    <dgm:pt modelId="{BDD4332F-8304-4D3C-AF5A-C17BAE457E1A}" type="pres">
      <dgm:prSet presAssocID="{B3256E8D-A171-4DC7-A87D-866F7548D244}" presName="desTx" presStyleLbl="alignAccFollowNode1" presStyleIdx="1" presStyleCnt="4">
        <dgm:presLayoutVars>
          <dgm:bulletEnabled val="1"/>
        </dgm:presLayoutVars>
      </dgm:prSet>
      <dgm:spPr/>
    </dgm:pt>
    <dgm:pt modelId="{6FC0E484-B21F-4D85-8390-38DBDC52560F}" type="pres">
      <dgm:prSet presAssocID="{46CE86EB-98A8-4A7B-8852-BB6D7701ABB2}" presName="space" presStyleCnt="0"/>
      <dgm:spPr/>
    </dgm:pt>
    <dgm:pt modelId="{25E5752D-FE72-4173-868A-3B734B592E63}" type="pres">
      <dgm:prSet presAssocID="{6D60831E-8AB1-442F-B33F-623710DCD19A}" presName="composite" presStyleCnt="0"/>
      <dgm:spPr/>
    </dgm:pt>
    <dgm:pt modelId="{7DE3C926-51B2-436B-BD8F-40F539200206}" type="pres">
      <dgm:prSet presAssocID="{6D60831E-8AB1-442F-B33F-623710DCD19A}" presName="parTx" presStyleLbl="alignNode1" presStyleIdx="2" presStyleCnt="4">
        <dgm:presLayoutVars>
          <dgm:chMax val="0"/>
          <dgm:chPref val="0"/>
          <dgm:bulletEnabled val="1"/>
        </dgm:presLayoutVars>
      </dgm:prSet>
      <dgm:spPr/>
    </dgm:pt>
    <dgm:pt modelId="{03721B98-228F-4442-8DCF-681A44340BC3}" type="pres">
      <dgm:prSet presAssocID="{6D60831E-8AB1-442F-B33F-623710DCD19A}" presName="desTx" presStyleLbl="alignAccFollowNode1" presStyleIdx="2" presStyleCnt="4" custScaleY="100000">
        <dgm:presLayoutVars>
          <dgm:bulletEnabled val="1"/>
        </dgm:presLayoutVars>
      </dgm:prSet>
      <dgm:spPr/>
    </dgm:pt>
    <dgm:pt modelId="{93DCFD36-B34C-4C6D-8A70-BF3009327AB9}" type="pres">
      <dgm:prSet presAssocID="{F0E023B7-42E5-4E43-B20E-B2F1BEFB0423}" presName="space" presStyleCnt="0"/>
      <dgm:spPr/>
    </dgm:pt>
    <dgm:pt modelId="{194A0F26-9440-4455-A565-C9FDDF803F60}" type="pres">
      <dgm:prSet presAssocID="{12B95C99-CD74-4D1C-80DA-BB89F75076D4}" presName="composite" presStyleCnt="0"/>
      <dgm:spPr/>
    </dgm:pt>
    <dgm:pt modelId="{50257BA1-174B-44E4-ACCF-56CA0DB76650}" type="pres">
      <dgm:prSet presAssocID="{12B95C99-CD74-4D1C-80DA-BB89F75076D4}" presName="parTx" presStyleLbl="alignNode1" presStyleIdx="3" presStyleCnt="4">
        <dgm:presLayoutVars>
          <dgm:chMax val="0"/>
          <dgm:chPref val="0"/>
          <dgm:bulletEnabled val="1"/>
        </dgm:presLayoutVars>
      </dgm:prSet>
      <dgm:spPr/>
    </dgm:pt>
    <dgm:pt modelId="{045B64AC-1DBB-4FBB-ABC9-B7A6B818644D}" type="pres">
      <dgm:prSet presAssocID="{12B95C99-CD74-4D1C-80DA-BB89F75076D4}" presName="desTx" presStyleLbl="alignAccFollowNode1" presStyleIdx="3" presStyleCnt="4">
        <dgm:presLayoutVars>
          <dgm:bulletEnabled val="1"/>
        </dgm:presLayoutVars>
      </dgm:prSet>
      <dgm:spPr/>
    </dgm:pt>
  </dgm:ptLst>
  <dgm:cxnLst>
    <dgm:cxn modelId="{CCD80909-67B8-44E0-84BE-DAB43C37479E}" srcId="{1ADF39FA-386E-4A0C-AAF6-D2F19C2FE190}" destId="{13EC06AF-87EF-4C4B-9D64-F5EA33F904E8}" srcOrd="0" destOrd="0" parTransId="{82BB3FEE-8696-431C-8A58-2BCA366F9034}" sibTransId="{922017B7-4DA2-4FD0-AE11-4F92188BF36D}"/>
    <dgm:cxn modelId="{4053B909-8DBF-4FBB-BC75-A9B70DF92135}" srcId="{1ADF39FA-386E-4A0C-AAF6-D2F19C2FE190}" destId="{ED55C0D5-592F-4BFC-B916-FF90D4A7E6C6}" srcOrd="2" destOrd="0" parTransId="{7EB2BEB1-09A1-4117-B721-1F45F4BED5D8}" sibTransId="{4F6D2902-29CB-4499-BC99-B0AA42473F64}"/>
    <dgm:cxn modelId="{1EBFF20A-0921-4CD0-BC8C-E2C919D4A1C0}" srcId="{12B95C99-CD74-4D1C-80DA-BB89F75076D4}" destId="{E7470986-C3D5-4847-A380-CE3DA2B5FFD7}" srcOrd="0" destOrd="0" parTransId="{1C11B7DD-60E0-4562-9162-A472BE44E0E7}" sibTransId="{789E3104-DDF3-42CD-A827-B0E3AAEFB8DF}"/>
    <dgm:cxn modelId="{72BC6911-6300-47A5-A7AF-A6FB7EE911B1}" srcId="{6D60831E-8AB1-442F-B33F-623710DCD19A}" destId="{A247FB31-9651-44B7-AA5F-1239113BDAD2}" srcOrd="6" destOrd="0" parTransId="{47108FF0-4868-402C-86AD-F2FE6BE5FAFE}" sibTransId="{867DF0D9-D29C-4EBB-941D-08C842B8DCCE}"/>
    <dgm:cxn modelId="{48437311-45B5-43B4-8EEA-265C3492682D}" type="presOf" srcId="{355ADEC9-495B-4A60-BAB4-E2E725992BAB}" destId="{BDD4332F-8304-4D3C-AF5A-C17BAE457E1A}" srcOrd="0" destOrd="1" presId="urn:microsoft.com/office/officeart/2005/8/layout/hList1"/>
    <dgm:cxn modelId="{5D758D18-F704-4810-81DD-7DB630495B91}" type="presOf" srcId="{13EDB810-3DD5-416D-83D4-B435FEDAD7D4}" destId="{03721B98-228F-4442-8DCF-681A44340BC3}" srcOrd="0" destOrd="1" presId="urn:microsoft.com/office/officeart/2005/8/layout/hList1"/>
    <dgm:cxn modelId="{3BFAA01E-94C9-4817-AD46-C4726AB03CDB}" srcId="{1ADF39FA-386E-4A0C-AAF6-D2F19C2FE190}" destId="{DA4CA06C-BCD6-478B-999E-D2240176F647}" srcOrd="1" destOrd="0" parTransId="{F8F05899-1E84-4378-8DDF-348A84CE7279}" sibTransId="{62EE7745-14A5-4F5B-AF3A-5B05BDF2AE03}"/>
    <dgm:cxn modelId="{0DCB351F-F48F-4997-BE44-E29F6910A17B}" type="presOf" srcId="{B3256E8D-A171-4DC7-A87D-866F7548D244}" destId="{C6189727-5219-4D64-8857-DB243113F8EE}" srcOrd="0" destOrd="0" presId="urn:microsoft.com/office/officeart/2005/8/layout/hList1"/>
    <dgm:cxn modelId="{58EE5A21-F60B-42FC-95A5-C1F84B82E39C}" type="presOf" srcId="{12B95C99-CD74-4D1C-80DA-BB89F75076D4}" destId="{50257BA1-174B-44E4-ACCF-56CA0DB76650}" srcOrd="0" destOrd="0" presId="urn:microsoft.com/office/officeart/2005/8/layout/hList1"/>
    <dgm:cxn modelId="{7EEFFA37-5605-46FA-9325-4D2C072EE00D}" type="presOf" srcId="{DA4CA06C-BCD6-478B-999E-D2240176F647}" destId="{BDE025F7-8AC9-4FBE-88EE-50CEA89FAC16}" srcOrd="0" destOrd="1" presId="urn:microsoft.com/office/officeart/2005/8/layout/hList1"/>
    <dgm:cxn modelId="{8058CF3C-8D97-444C-B46B-F32488D7F89F}" type="presOf" srcId="{1ADF39FA-386E-4A0C-AAF6-D2F19C2FE190}" destId="{40B0D0FC-5C95-4A4E-8746-ABBCC71B8199}" srcOrd="0" destOrd="0" presId="urn:microsoft.com/office/officeart/2005/8/layout/hList1"/>
    <dgm:cxn modelId="{7F85343E-D559-4C4A-A1F4-35F3B351366B}" srcId="{6D60831E-8AB1-442F-B33F-623710DCD19A}" destId="{C8B289BE-DF90-465D-BE02-904FAC4E811C}" srcOrd="2" destOrd="0" parTransId="{9DF2D9F7-19E4-40C5-8204-050DAE896FE9}" sibTransId="{8C752089-6B53-428E-874B-76FC07040357}"/>
    <dgm:cxn modelId="{061EEA3F-04A4-4F0E-AF30-DE044DF7AF22}" srcId="{C1CD31EE-078B-4719-A152-6CB32B77BF96}" destId="{1ADF39FA-386E-4A0C-AAF6-D2F19C2FE190}" srcOrd="0" destOrd="0" parTransId="{E05D6204-840C-42B1-8C95-A93D7661730E}" sibTransId="{B089AF2A-FD67-479D-8648-16B8AB9FF21D}"/>
    <dgm:cxn modelId="{784B725C-CC02-4990-B647-F18D4DBCE627}" srcId="{6D60831E-8AB1-442F-B33F-623710DCD19A}" destId="{A5FD332A-F5D0-4399-A041-6D23E26304CD}" srcOrd="5" destOrd="0" parTransId="{5F9ABC1F-ADA4-4F15-9586-6BCAA0A14448}" sibTransId="{1A480909-9D79-48B9-BD5A-615554CB8191}"/>
    <dgm:cxn modelId="{650FCB61-7417-4DDA-8AFD-5DA969C56103}" srcId="{6D60831E-8AB1-442F-B33F-623710DCD19A}" destId="{D24E8971-0EAF-4753-9EF9-81765AC2B680}" srcOrd="0" destOrd="0" parTransId="{D5D9674D-291E-4FB3-9295-9CAE0739211E}" sibTransId="{EF46F1E4-6A90-4B7C-8E38-F2AEF3E457D5}"/>
    <dgm:cxn modelId="{705A3B4E-2837-4FCD-AC10-27E1D8DE98B9}" type="presOf" srcId="{D24E8971-0EAF-4753-9EF9-81765AC2B680}" destId="{03721B98-228F-4442-8DCF-681A44340BC3}" srcOrd="0" destOrd="0" presId="urn:microsoft.com/office/officeart/2005/8/layout/hList1"/>
    <dgm:cxn modelId="{E7404F52-D04E-48B3-A1D8-8B10EA1814C0}" srcId="{C1CD31EE-078B-4719-A152-6CB32B77BF96}" destId="{12B95C99-CD74-4D1C-80DA-BB89F75076D4}" srcOrd="3" destOrd="0" parTransId="{5FBABD54-414D-4A9B-8449-CE704FCD1610}" sibTransId="{FF190EAF-CB3C-42C6-A7DB-575C44736873}"/>
    <dgm:cxn modelId="{C9006078-7565-4439-8EE2-A4E729FB1EA3}" type="presOf" srcId="{C1CD31EE-078B-4719-A152-6CB32B77BF96}" destId="{3962A96D-F105-4B64-8511-48B8BCA2B58D}" srcOrd="0" destOrd="0" presId="urn:microsoft.com/office/officeart/2005/8/layout/hList1"/>
    <dgm:cxn modelId="{F7FE8659-93FE-40A3-B0F6-6B9BC2C3B679}" type="presOf" srcId="{A247FB31-9651-44B7-AA5F-1239113BDAD2}" destId="{03721B98-228F-4442-8DCF-681A44340BC3}" srcOrd="0" destOrd="6" presId="urn:microsoft.com/office/officeart/2005/8/layout/hList1"/>
    <dgm:cxn modelId="{93BA8E7A-0551-45F7-9D75-443F340CF4B5}" srcId="{6D60831E-8AB1-442F-B33F-623710DCD19A}" destId="{1B05D72D-255D-4BCB-AD61-D8B480177211}" srcOrd="3" destOrd="0" parTransId="{C0231E80-938C-4093-9BD3-AD0C224BF541}" sibTransId="{84B66139-F624-4E89-A990-203996769838}"/>
    <dgm:cxn modelId="{F4ED4F7E-4E79-4AF8-8216-C6D03078F221}" type="presOf" srcId="{5CEFF2E2-5C21-4C96-B5F8-0CC7A78D25F1}" destId="{BDD4332F-8304-4D3C-AF5A-C17BAE457E1A}" srcOrd="0" destOrd="3" presId="urn:microsoft.com/office/officeart/2005/8/layout/hList1"/>
    <dgm:cxn modelId="{DEA6F388-6396-4B8A-92D2-6A1DC47C0C8B}" srcId="{B3256E8D-A171-4DC7-A87D-866F7548D244}" destId="{79E78F09-7E76-4902-BEBD-1703ED134BB4}" srcOrd="2" destOrd="0" parTransId="{AA06D7A8-995B-4544-97F9-6D1A66CAAF8B}" sibTransId="{BCD49B39-3516-4688-AFFC-6FFD439F4807}"/>
    <dgm:cxn modelId="{9FE09E9A-C3D0-4372-A33D-0CD6BBE92C29}" type="presOf" srcId="{E7470986-C3D5-4847-A380-CE3DA2B5FFD7}" destId="{045B64AC-1DBB-4FBB-ABC9-B7A6B818644D}" srcOrd="0" destOrd="0" presId="urn:microsoft.com/office/officeart/2005/8/layout/hList1"/>
    <dgm:cxn modelId="{345EF4A1-5325-4597-82BA-12CCE9DA77BB}" type="presOf" srcId="{13EC06AF-87EF-4C4B-9D64-F5EA33F904E8}" destId="{BDE025F7-8AC9-4FBE-88EE-50CEA89FAC16}" srcOrd="0" destOrd="0" presId="urn:microsoft.com/office/officeart/2005/8/layout/hList1"/>
    <dgm:cxn modelId="{C7AABAA2-EBA2-4005-B332-8B540FC8B6F0}" type="presOf" srcId="{5E075FBF-404D-41C3-AC05-0E88688D34A6}" destId="{03721B98-228F-4442-8DCF-681A44340BC3}" srcOrd="0" destOrd="4" presId="urn:microsoft.com/office/officeart/2005/8/layout/hList1"/>
    <dgm:cxn modelId="{390B2AA4-BF5A-4FD2-B987-ECA41E6BA175}" srcId="{6D60831E-8AB1-442F-B33F-623710DCD19A}" destId="{13EDB810-3DD5-416D-83D4-B435FEDAD7D4}" srcOrd="1" destOrd="0" parTransId="{F9BEE1F5-FFF8-46AF-A59E-68C23D46681F}" sibTransId="{33336972-9F22-4739-AE8F-5DF26AA7930D}"/>
    <dgm:cxn modelId="{BF1765A6-8BE1-4DCF-AF5F-D2471DC00547}" type="presOf" srcId="{6D60831E-8AB1-442F-B33F-623710DCD19A}" destId="{7DE3C926-51B2-436B-BD8F-40F539200206}" srcOrd="0" destOrd="0" presId="urn:microsoft.com/office/officeart/2005/8/layout/hList1"/>
    <dgm:cxn modelId="{8D2709A9-19BB-4735-99E0-96B2C653ECAA}" type="presOf" srcId="{1B05D72D-255D-4BCB-AD61-D8B480177211}" destId="{03721B98-228F-4442-8DCF-681A44340BC3}" srcOrd="0" destOrd="3" presId="urn:microsoft.com/office/officeart/2005/8/layout/hList1"/>
    <dgm:cxn modelId="{BF4CE8B0-377B-4B04-A3E8-B5E1C6EE5EDD}" srcId="{B3256E8D-A171-4DC7-A87D-866F7548D244}" destId="{355ADEC9-495B-4A60-BAB4-E2E725992BAB}" srcOrd="1" destOrd="0" parTransId="{DD951B01-873B-422E-8B19-CF7A93C2A8CE}" sibTransId="{149631A5-29B4-4A72-A4F1-268CBA5B489A}"/>
    <dgm:cxn modelId="{969C80B7-06F1-48DF-9639-9DFA4757F253}" srcId="{B3256E8D-A171-4DC7-A87D-866F7548D244}" destId="{AE45FC34-196B-43A0-893C-3098A526725C}" srcOrd="0" destOrd="0" parTransId="{288C18A1-9F5D-4503-BCD6-61307502793A}" sibTransId="{519DD1D9-EEF7-43AE-84A6-88333E8028CA}"/>
    <dgm:cxn modelId="{3D8B94BF-266E-42FF-BE11-F17652DDB66A}" srcId="{1ADF39FA-386E-4A0C-AAF6-D2F19C2FE190}" destId="{403D2DD4-0680-458C-9349-0949C09254E0}" srcOrd="3" destOrd="0" parTransId="{56B82274-C024-4E21-BC49-EFFA5B16B8F6}" sibTransId="{79C09EA2-410F-486C-9349-3B0B8CBA7156}"/>
    <dgm:cxn modelId="{DE0CB3C0-BEB3-4442-905A-8D7346445434}" type="presOf" srcId="{403D2DD4-0680-458C-9349-0949C09254E0}" destId="{BDE025F7-8AC9-4FBE-88EE-50CEA89FAC16}" srcOrd="0" destOrd="3" presId="urn:microsoft.com/office/officeart/2005/8/layout/hList1"/>
    <dgm:cxn modelId="{FDBD8CC1-BCD0-40DE-985D-A334BD5F49B9}" srcId="{B3256E8D-A171-4DC7-A87D-866F7548D244}" destId="{5CEFF2E2-5C21-4C96-B5F8-0CC7A78D25F1}" srcOrd="3" destOrd="0" parTransId="{F64BE25A-DE58-4112-9504-33E9E316A488}" sibTransId="{22EF1B80-9FF3-4514-97EE-9173AF740E72}"/>
    <dgm:cxn modelId="{3FAE51C9-4EE3-416E-BAE5-00732A0AA57C}" srcId="{C1CD31EE-078B-4719-A152-6CB32B77BF96}" destId="{B3256E8D-A171-4DC7-A87D-866F7548D244}" srcOrd="1" destOrd="0" parTransId="{85EA08FF-429D-44B1-9109-34D59D3A6D1D}" sibTransId="{46CE86EB-98A8-4A7B-8852-BB6D7701ABB2}"/>
    <dgm:cxn modelId="{473EF1CE-A662-4F84-813D-CC2AD827CC8D}" srcId="{6D60831E-8AB1-442F-B33F-623710DCD19A}" destId="{5E075FBF-404D-41C3-AC05-0E88688D34A6}" srcOrd="4" destOrd="0" parTransId="{9834E32D-36E8-4EED-9D16-A6FA4CD0EA35}" sibTransId="{12DA219A-4C79-4377-AFAB-E413B4218B97}"/>
    <dgm:cxn modelId="{A5F49CE2-0E7B-4383-9EFC-C31DBD090A37}" srcId="{C1CD31EE-078B-4719-A152-6CB32B77BF96}" destId="{6D60831E-8AB1-442F-B33F-623710DCD19A}" srcOrd="2" destOrd="0" parTransId="{E2846FC4-9DF7-4032-9D53-7A440CFE88D2}" sibTransId="{F0E023B7-42E5-4E43-B20E-B2F1BEFB0423}"/>
    <dgm:cxn modelId="{EABED4E7-7B15-4C93-B0C6-588E510A1C03}" type="presOf" srcId="{79E78F09-7E76-4902-BEBD-1703ED134BB4}" destId="{BDD4332F-8304-4D3C-AF5A-C17BAE457E1A}" srcOrd="0" destOrd="2" presId="urn:microsoft.com/office/officeart/2005/8/layout/hList1"/>
    <dgm:cxn modelId="{13D28AE9-22A0-4CC3-B7CE-1E8847549D68}" type="presOf" srcId="{C8B289BE-DF90-465D-BE02-904FAC4E811C}" destId="{03721B98-228F-4442-8DCF-681A44340BC3}" srcOrd="0" destOrd="2" presId="urn:microsoft.com/office/officeart/2005/8/layout/hList1"/>
    <dgm:cxn modelId="{6BB71CEF-0382-4559-A77B-0BCC0EDB46CE}" type="presOf" srcId="{ED55C0D5-592F-4BFC-B916-FF90D4A7E6C6}" destId="{BDE025F7-8AC9-4FBE-88EE-50CEA89FAC16}" srcOrd="0" destOrd="2" presId="urn:microsoft.com/office/officeart/2005/8/layout/hList1"/>
    <dgm:cxn modelId="{2871ADEF-AB4E-40CD-B4FD-064DEA438C11}" type="presOf" srcId="{A5FD332A-F5D0-4399-A041-6D23E26304CD}" destId="{03721B98-228F-4442-8DCF-681A44340BC3}" srcOrd="0" destOrd="5" presId="urn:microsoft.com/office/officeart/2005/8/layout/hList1"/>
    <dgm:cxn modelId="{2C12F6FA-4569-4BC1-A522-5BA7BB04377E}" type="presOf" srcId="{AE45FC34-196B-43A0-893C-3098A526725C}" destId="{BDD4332F-8304-4D3C-AF5A-C17BAE457E1A}" srcOrd="0" destOrd="0" presId="urn:microsoft.com/office/officeart/2005/8/layout/hList1"/>
    <dgm:cxn modelId="{57A64EBA-D7FF-4E4C-B3F3-CFB2830E3FB0}" type="presParOf" srcId="{3962A96D-F105-4B64-8511-48B8BCA2B58D}" destId="{8C8C72CF-05E9-42FC-8221-6C51F1360F60}" srcOrd="0" destOrd="0" presId="urn:microsoft.com/office/officeart/2005/8/layout/hList1"/>
    <dgm:cxn modelId="{54C56751-24CE-4C79-8537-8482FE9C857A}" type="presParOf" srcId="{8C8C72CF-05E9-42FC-8221-6C51F1360F60}" destId="{40B0D0FC-5C95-4A4E-8746-ABBCC71B8199}" srcOrd="0" destOrd="0" presId="urn:microsoft.com/office/officeart/2005/8/layout/hList1"/>
    <dgm:cxn modelId="{4F5E9D99-2A2F-4226-87CD-980B8175EFF3}" type="presParOf" srcId="{8C8C72CF-05E9-42FC-8221-6C51F1360F60}" destId="{BDE025F7-8AC9-4FBE-88EE-50CEA89FAC16}" srcOrd="1" destOrd="0" presId="urn:microsoft.com/office/officeart/2005/8/layout/hList1"/>
    <dgm:cxn modelId="{DFABD9AD-B791-46E1-ABCF-0D45354086F3}" type="presParOf" srcId="{3962A96D-F105-4B64-8511-48B8BCA2B58D}" destId="{BDCF3E40-4980-4654-BEF2-F9F77495B41E}" srcOrd="1" destOrd="0" presId="urn:microsoft.com/office/officeart/2005/8/layout/hList1"/>
    <dgm:cxn modelId="{17F036CC-59BB-4E36-A487-B40259552D8A}" type="presParOf" srcId="{3962A96D-F105-4B64-8511-48B8BCA2B58D}" destId="{168887FC-A263-4CAE-ABC9-559384690286}" srcOrd="2" destOrd="0" presId="urn:microsoft.com/office/officeart/2005/8/layout/hList1"/>
    <dgm:cxn modelId="{309A9BB5-3B14-482F-8EBC-C430A475B4D3}" type="presParOf" srcId="{168887FC-A263-4CAE-ABC9-559384690286}" destId="{C6189727-5219-4D64-8857-DB243113F8EE}" srcOrd="0" destOrd="0" presId="urn:microsoft.com/office/officeart/2005/8/layout/hList1"/>
    <dgm:cxn modelId="{BDEF74F6-85C4-4290-A3D7-B5A6BB26DBB6}" type="presParOf" srcId="{168887FC-A263-4CAE-ABC9-559384690286}" destId="{BDD4332F-8304-4D3C-AF5A-C17BAE457E1A}" srcOrd="1" destOrd="0" presId="urn:microsoft.com/office/officeart/2005/8/layout/hList1"/>
    <dgm:cxn modelId="{20C273A0-891C-4075-AB07-38FC1A0BB536}" type="presParOf" srcId="{3962A96D-F105-4B64-8511-48B8BCA2B58D}" destId="{6FC0E484-B21F-4D85-8390-38DBDC52560F}" srcOrd="3" destOrd="0" presId="urn:microsoft.com/office/officeart/2005/8/layout/hList1"/>
    <dgm:cxn modelId="{59C087A1-7F2C-42F8-9BA7-03D8A1C5CD97}" type="presParOf" srcId="{3962A96D-F105-4B64-8511-48B8BCA2B58D}" destId="{25E5752D-FE72-4173-868A-3B734B592E63}" srcOrd="4" destOrd="0" presId="urn:microsoft.com/office/officeart/2005/8/layout/hList1"/>
    <dgm:cxn modelId="{CD650880-12A7-40C2-99F4-0A9BE8CE1813}" type="presParOf" srcId="{25E5752D-FE72-4173-868A-3B734B592E63}" destId="{7DE3C926-51B2-436B-BD8F-40F539200206}" srcOrd="0" destOrd="0" presId="urn:microsoft.com/office/officeart/2005/8/layout/hList1"/>
    <dgm:cxn modelId="{A01DD172-2891-4901-BBE8-3D4E01347423}" type="presParOf" srcId="{25E5752D-FE72-4173-868A-3B734B592E63}" destId="{03721B98-228F-4442-8DCF-681A44340BC3}" srcOrd="1" destOrd="0" presId="urn:microsoft.com/office/officeart/2005/8/layout/hList1"/>
    <dgm:cxn modelId="{0EF2A7A2-46B6-48C6-9A08-58CA22409A24}" type="presParOf" srcId="{3962A96D-F105-4B64-8511-48B8BCA2B58D}" destId="{93DCFD36-B34C-4C6D-8A70-BF3009327AB9}" srcOrd="5" destOrd="0" presId="urn:microsoft.com/office/officeart/2005/8/layout/hList1"/>
    <dgm:cxn modelId="{98A76297-8163-4C02-8883-05282B13D503}" type="presParOf" srcId="{3962A96D-F105-4B64-8511-48B8BCA2B58D}" destId="{194A0F26-9440-4455-A565-C9FDDF803F60}" srcOrd="6" destOrd="0" presId="urn:microsoft.com/office/officeart/2005/8/layout/hList1"/>
    <dgm:cxn modelId="{F5F0F56A-5046-4805-853F-FBFFC0913D53}" type="presParOf" srcId="{194A0F26-9440-4455-A565-C9FDDF803F60}" destId="{50257BA1-174B-44E4-ACCF-56CA0DB76650}" srcOrd="0" destOrd="0" presId="urn:microsoft.com/office/officeart/2005/8/layout/hList1"/>
    <dgm:cxn modelId="{21B1CF9C-0FAA-483A-93E2-E65CFF596E8B}" type="presParOf" srcId="{194A0F26-9440-4455-A565-C9FDDF803F60}" destId="{045B64AC-1DBB-4FBB-ABC9-B7A6B818644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9E1FF3-3D7E-4350-8B3B-842701573738}"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13EB41ED-D693-4E8D-9EBF-87C99DAEE4A4}">
      <dgm:prSet phldrT="[Text]"/>
      <dgm:spPr/>
      <dgm:t>
        <a:bodyPr/>
        <a:lstStyle/>
        <a:p>
          <a:r>
            <a:rPr lang="en-US" b="1">
              <a:solidFill>
                <a:schemeClr val="bg1"/>
              </a:solidFill>
            </a:rPr>
            <a:t>Integrator</a:t>
          </a:r>
        </a:p>
      </dgm:t>
    </dgm:pt>
    <dgm:pt modelId="{8ADA8E1D-194C-495F-85F8-CCE61C67689F}" type="parTrans" cxnId="{6D6D9280-B475-4586-94A3-120452D57D8B}">
      <dgm:prSet/>
      <dgm:spPr/>
      <dgm:t>
        <a:bodyPr/>
        <a:lstStyle/>
        <a:p>
          <a:endParaRPr lang="en-US"/>
        </a:p>
      </dgm:t>
    </dgm:pt>
    <dgm:pt modelId="{6C17BA0B-93AB-404F-B907-4A8C9027BFBB}" type="sibTrans" cxnId="{6D6D9280-B475-4586-94A3-120452D57D8B}">
      <dgm:prSet/>
      <dgm:spPr/>
      <dgm:t>
        <a:bodyPr/>
        <a:lstStyle/>
        <a:p>
          <a:endParaRPr lang="en-US"/>
        </a:p>
      </dgm:t>
    </dgm:pt>
    <dgm:pt modelId="{0BFAFC32-DAFB-45AF-BA3F-EB70424AEC97}">
      <dgm:prSet phldrT="[Text]" custT="1"/>
      <dgm:spPr/>
      <dgm:t>
        <a:bodyPr/>
        <a:lstStyle/>
        <a:p>
          <a:r>
            <a:rPr lang="en-US" sz="1800"/>
            <a:t>Lots of choices</a:t>
          </a:r>
        </a:p>
        <a:p>
          <a:r>
            <a:rPr lang="en-US" sz="1800"/>
            <a:t>Cost inclusive</a:t>
          </a:r>
        </a:p>
        <a:p>
          <a:r>
            <a:rPr lang="en-US" sz="1800"/>
            <a:t>Documentation  prep and tools, brokerage inclusive</a:t>
          </a:r>
        </a:p>
        <a:p>
          <a:r>
            <a:rPr lang="en-US" sz="1800"/>
            <a:t>Resource required</a:t>
          </a:r>
        </a:p>
      </dgm:t>
    </dgm:pt>
    <dgm:pt modelId="{8D91235F-A82B-490D-B137-F59ABF03FCA6}" type="parTrans" cxnId="{8FBFD5B4-E8A9-4A89-B08E-AA5347767870}">
      <dgm:prSet/>
      <dgm:spPr/>
      <dgm:t>
        <a:bodyPr/>
        <a:lstStyle/>
        <a:p>
          <a:endParaRPr lang="en-US"/>
        </a:p>
      </dgm:t>
    </dgm:pt>
    <dgm:pt modelId="{0F53D4FB-3BDA-4514-B609-4A9D9864198D}" type="sibTrans" cxnId="{8FBFD5B4-E8A9-4A89-B08E-AA5347767870}">
      <dgm:prSet/>
      <dgm:spPr/>
      <dgm:t>
        <a:bodyPr/>
        <a:lstStyle/>
        <a:p>
          <a:endParaRPr lang="en-US"/>
        </a:p>
      </dgm:t>
    </dgm:pt>
    <dgm:pt modelId="{05D3AFC5-D558-4E44-83E7-BF682E6FE195}">
      <dgm:prSet phldrT="[Text]" custT="1"/>
      <dgm:spPr/>
      <dgm:t>
        <a:bodyPr/>
        <a:lstStyle/>
        <a:p>
          <a:r>
            <a:rPr lang="en-US" sz="1600" b="1" i="1"/>
            <a:t>Do you have some knowledge and resource?</a:t>
          </a:r>
        </a:p>
      </dgm:t>
    </dgm:pt>
    <dgm:pt modelId="{1CB37D52-BD0F-4951-8EB9-D70D015500B4}" type="parTrans" cxnId="{D875AC85-6E62-4705-9968-2B282147DA23}">
      <dgm:prSet/>
      <dgm:spPr/>
      <dgm:t>
        <a:bodyPr/>
        <a:lstStyle/>
        <a:p>
          <a:endParaRPr lang="en-US"/>
        </a:p>
      </dgm:t>
    </dgm:pt>
    <dgm:pt modelId="{2A491DD9-C3EC-4B41-B94A-5730883F7062}" type="sibTrans" cxnId="{D875AC85-6E62-4705-9968-2B282147DA23}">
      <dgm:prSet/>
      <dgm:spPr/>
      <dgm:t>
        <a:bodyPr/>
        <a:lstStyle/>
        <a:p>
          <a:endParaRPr lang="en-US"/>
        </a:p>
      </dgm:t>
    </dgm:pt>
    <dgm:pt modelId="{D2962019-333C-410B-932B-19A12DF0DBD4}">
      <dgm:prSet phldrT="[Text]"/>
      <dgm:spPr/>
      <dgm:t>
        <a:bodyPr/>
        <a:lstStyle/>
        <a:p>
          <a:r>
            <a:rPr lang="en-US" b="1">
              <a:solidFill>
                <a:schemeClr val="bg1"/>
              </a:solidFill>
            </a:rPr>
            <a:t>Forwarder</a:t>
          </a:r>
        </a:p>
      </dgm:t>
    </dgm:pt>
    <dgm:pt modelId="{B447AEC0-E4B7-480F-84B1-EC23E4D14D7A}" type="parTrans" cxnId="{51EFA2BF-0832-4ADE-B958-AE20EF5EABC7}">
      <dgm:prSet/>
      <dgm:spPr/>
      <dgm:t>
        <a:bodyPr/>
        <a:lstStyle/>
        <a:p>
          <a:endParaRPr lang="en-US"/>
        </a:p>
      </dgm:t>
    </dgm:pt>
    <dgm:pt modelId="{ED034B6F-A5F4-4B77-ACF9-6E1F92C4E7F8}" type="sibTrans" cxnId="{51EFA2BF-0832-4ADE-B958-AE20EF5EABC7}">
      <dgm:prSet/>
      <dgm:spPr/>
      <dgm:t>
        <a:bodyPr/>
        <a:lstStyle/>
        <a:p>
          <a:endParaRPr lang="en-US"/>
        </a:p>
      </dgm:t>
    </dgm:pt>
    <dgm:pt modelId="{1EEDD09C-1C57-419C-ACA0-C3A5D3FDEF8E}">
      <dgm:prSet phldrT="[Text]" custT="1"/>
      <dgm:spPr/>
      <dgm:t>
        <a:bodyPr/>
        <a:lstStyle/>
        <a:p>
          <a:r>
            <a:rPr lang="en-US" sz="1800"/>
            <a:t>Customized </a:t>
          </a:r>
        </a:p>
        <a:p>
          <a:r>
            <a:rPr lang="en-US" sz="1800"/>
            <a:t>Costing based on line item needs</a:t>
          </a:r>
        </a:p>
        <a:p>
          <a:r>
            <a:rPr lang="en-US" sz="1800"/>
            <a:t>They are your resources</a:t>
          </a:r>
        </a:p>
      </dgm:t>
    </dgm:pt>
    <dgm:pt modelId="{AB09751D-E276-4A8C-83A2-098D5F7163BE}" type="parTrans" cxnId="{35427527-0F3C-4DF0-8AAF-00D540B2C442}">
      <dgm:prSet/>
      <dgm:spPr/>
      <dgm:t>
        <a:bodyPr/>
        <a:lstStyle/>
        <a:p>
          <a:endParaRPr lang="en-US"/>
        </a:p>
      </dgm:t>
    </dgm:pt>
    <dgm:pt modelId="{BF244D0E-B1BD-432A-BB29-4D8530121EB2}" type="sibTrans" cxnId="{35427527-0F3C-4DF0-8AAF-00D540B2C442}">
      <dgm:prSet/>
      <dgm:spPr/>
      <dgm:t>
        <a:bodyPr/>
        <a:lstStyle/>
        <a:p>
          <a:endParaRPr lang="en-US"/>
        </a:p>
      </dgm:t>
    </dgm:pt>
    <dgm:pt modelId="{14B2358D-CABF-4B08-9A5B-3E40A23181C0}">
      <dgm:prSet phldrT="[Text]" custT="1"/>
      <dgm:spPr/>
      <dgm:t>
        <a:bodyPr/>
        <a:lstStyle/>
        <a:p>
          <a:r>
            <a:rPr lang="en-US" sz="1600" b="1" i="1"/>
            <a:t>Do you need assistance? No resource?</a:t>
          </a:r>
        </a:p>
      </dgm:t>
    </dgm:pt>
    <dgm:pt modelId="{34069D07-9828-4869-BBB8-B5C768F44443}" type="parTrans" cxnId="{022676F1-C136-4EB4-955A-2A4DB42EF7E9}">
      <dgm:prSet/>
      <dgm:spPr/>
      <dgm:t>
        <a:bodyPr/>
        <a:lstStyle/>
        <a:p>
          <a:endParaRPr lang="en-US"/>
        </a:p>
      </dgm:t>
    </dgm:pt>
    <dgm:pt modelId="{4CE0DD7E-49B7-4038-9347-B402EEAD9578}" type="sibTrans" cxnId="{022676F1-C136-4EB4-955A-2A4DB42EF7E9}">
      <dgm:prSet/>
      <dgm:spPr/>
      <dgm:t>
        <a:bodyPr/>
        <a:lstStyle/>
        <a:p>
          <a:endParaRPr lang="en-US"/>
        </a:p>
      </dgm:t>
    </dgm:pt>
    <dgm:pt modelId="{83C0DE03-306B-40DB-89DE-D2CD9CA608C1}" type="pres">
      <dgm:prSet presAssocID="{0F9E1FF3-3D7E-4350-8B3B-842701573738}" presName="list" presStyleCnt="0">
        <dgm:presLayoutVars>
          <dgm:dir/>
          <dgm:animLvl val="lvl"/>
        </dgm:presLayoutVars>
      </dgm:prSet>
      <dgm:spPr/>
    </dgm:pt>
    <dgm:pt modelId="{73899C8B-F0F0-43FF-936D-9DD8B2291ED6}" type="pres">
      <dgm:prSet presAssocID="{13EB41ED-D693-4E8D-9EBF-87C99DAEE4A4}" presName="posSpace" presStyleCnt="0"/>
      <dgm:spPr/>
    </dgm:pt>
    <dgm:pt modelId="{7AB27360-6203-4408-8E2B-7B2DFC242BAE}" type="pres">
      <dgm:prSet presAssocID="{13EB41ED-D693-4E8D-9EBF-87C99DAEE4A4}" presName="vertFlow" presStyleCnt="0"/>
      <dgm:spPr/>
    </dgm:pt>
    <dgm:pt modelId="{A6DFCF39-3EAF-4237-BB7F-107401F23B0D}" type="pres">
      <dgm:prSet presAssocID="{13EB41ED-D693-4E8D-9EBF-87C99DAEE4A4}" presName="topSpace" presStyleCnt="0"/>
      <dgm:spPr/>
    </dgm:pt>
    <dgm:pt modelId="{952DCC3A-2E4F-4AF9-B801-67A08E4A30FC}" type="pres">
      <dgm:prSet presAssocID="{13EB41ED-D693-4E8D-9EBF-87C99DAEE4A4}" presName="firstComp" presStyleCnt="0"/>
      <dgm:spPr/>
    </dgm:pt>
    <dgm:pt modelId="{5A2D03A3-FED7-4661-B648-E8C95139C696}" type="pres">
      <dgm:prSet presAssocID="{13EB41ED-D693-4E8D-9EBF-87C99DAEE4A4}" presName="firstChild" presStyleLbl="bgAccFollowNode1" presStyleIdx="0" presStyleCnt="4" custScaleY="198216"/>
      <dgm:spPr/>
    </dgm:pt>
    <dgm:pt modelId="{2CE83BDC-6397-49B5-9425-AB60F766979C}" type="pres">
      <dgm:prSet presAssocID="{13EB41ED-D693-4E8D-9EBF-87C99DAEE4A4}" presName="firstChildTx" presStyleLbl="bgAccFollowNode1" presStyleIdx="0" presStyleCnt="4">
        <dgm:presLayoutVars>
          <dgm:bulletEnabled val="1"/>
        </dgm:presLayoutVars>
      </dgm:prSet>
      <dgm:spPr/>
    </dgm:pt>
    <dgm:pt modelId="{0D6B5B71-9BF5-4BB9-8FD1-4F01E887504B}" type="pres">
      <dgm:prSet presAssocID="{05D3AFC5-D558-4E44-83E7-BF682E6FE195}" presName="comp" presStyleCnt="0"/>
      <dgm:spPr/>
    </dgm:pt>
    <dgm:pt modelId="{B90EAD3A-BE4E-4577-989C-00928BF50D68}" type="pres">
      <dgm:prSet presAssocID="{05D3AFC5-D558-4E44-83E7-BF682E6FE195}" presName="child" presStyleLbl="bgAccFollowNode1" presStyleIdx="1" presStyleCnt="4" custScaleY="60215" custLinFactNeighborY="20539"/>
      <dgm:spPr/>
    </dgm:pt>
    <dgm:pt modelId="{F514A680-5891-4A4E-AE18-ACE90C57E258}" type="pres">
      <dgm:prSet presAssocID="{05D3AFC5-D558-4E44-83E7-BF682E6FE195}" presName="childTx" presStyleLbl="bgAccFollowNode1" presStyleIdx="1" presStyleCnt="4">
        <dgm:presLayoutVars>
          <dgm:bulletEnabled val="1"/>
        </dgm:presLayoutVars>
      </dgm:prSet>
      <dgm:spPr/>
    </dgm:pt>
    <dgm:pt modelId="{37CFA8EA-A990-43D2-AD14-688E4C0FF73E}" type="pres">
      <dgm:prSet presAssocID="{13EB41ED-D693-4E8D-9EBF-87C99DAEE4A4}" presName="negSpace" presStyleCnt="0"/>
      <dgm:spPr/>
    </dgm:pt>
    <dgm:pt modelId="{60931783-0C92-47D6-BEFD-F02D64D54C68}" type="pres">
      <dgm:prSet presAssocID="{13EB41ED-D693-4E8D-9EBF-87C99DAEE4A4}" presName="circle" presStyleLbl="node1" presStyleIdx="0" presStyleCnt="2"/>
      <dgm:spPr/>
    </dgm:pt>
    <dgm:pt modelId="{FB470594-5F22-4B7F-8315-2B1B89138147}" type="pres">
      <dgm:prSet presAssocID="{6C17BA0B-93AB-404F-B907-4A8C9027BFBB}" presName="transSpace" presStyleCnt="0"/>
      <dgm:spPr/>
    </dgm:pt>
    <dgm:pt modelId="{449E3707-C265-43DE-8EA6-191C7DF26CD1}" type="pres">
      <dgm:prSet presAssocID="{D2962019-333C-410B-932B-19A12DF0DBD4}" presName="posSpace" presStyleCnt="0"/>
      <dgm:spPr/>
    </dgm:pt>
    <dgm:pt modelId="{7ADEC3D3-5A97-49B6-ADE5-F3B4BA1FA74C}" type="pres">
      <dgm:prSet presAssocID="{D2962019-333C-410B-932B-19A12DF0DBD4}" presName="vertFlow" presStyleCnt="0"/>
      <dgm:spPr/>
    </dgm:pt>
    <dgm:pt modelId="{F6D06A8E-C41F-45A5-ACE1-03B84D5CA3B0}" type="pres">
      <dgm:prSet presAssocID="{D2962019-333C-410B-932B-19A12DF0DBD4}" presName="topSpace" presStyleCnt="0"/>
      <dgm:spPr/>
    </dgm:pt>
    <dgm:pt modelId="{3215BC7F-94A2-449F-A1B7-7B3956F0EFCF}" type="pres">
      <dgm:prSet presAssocID="{D2962019-333C-410B-932B-19A12DF0DBD4}" presName="firstComp" presStyleCnt="0"/>
      <dgm:spPr/>
    </dgm:pt>
    <dgm:pt modelId="{BCCB222F-D517-4080-97BC-7CE809403B37}" type="pres">
      <dgm:prSet presAssocID="{D2962019-333C-410B-932B-19A12DF0DBD4}" presName="firstChild" presStyleLbl="bgAccFollowNode1" presStyleIdx="2" presStyleCnt="4" custScaleY="194127"/>
      <dgm:spPr/>
    </dgm:pt>
    <dgm:pt modelId="{6DBDFC8C-1A26-4F48-9BE7-EC54AF1FA047}" type="pres">
      <dgm:prSet presAssocID="{D2962019-333C-410B-932B-19A12DF0DBD4}" presName="firstChildTx" presStyleLbl="bgAccFollowNode1" presStyleIdx="2" presStyleCnt="4">
        <dgm:presLayoutVars>
          <dgm:bulletEnabled val="1"/>
        </dgm:presLayoutVars>
      </dgm:prSet>
      <dgm:spPr/>
    </dgm:pt>
    <dgm:pt modelId="{CE91CDEA-ECE3-4EC4-BEEC-545CB90E2FED}" type="pres">
      <dgm:prSet presAssocID="{14B2358D-CABF-4B08-9A5B-3E40A23181C0}" presName="comp" presStyleCnt="0"/>
      <dgm:spPr/>
    </dgm:pt>
    <dgm:pt modelId="{886DCFA6-E146-4F77-820E-539C811E50A9}" type="pres">
      <dgm:prSet presAssocID="{14B2358D-CABF-4B08-9A5B-3E40A23181C0}" presName="child" presStyleLbl="bgAccFollowNode1" presStyleIdx="3" presStyleCnt="4" custScaleY="64810" custLinFactNeighborY="19593"/>
      <dgm:spPr/>
    </dgm:pt>
    <dgm:pt modelId="{7B598331-D012-4876-A9B8-727BD01A4F68}" type="pres">
      <dgm:prSet presAssocID="{14B2358D-CABF-4B08-9A5B-3E40A23181C0}" presName="childTx" presStyleLbl="bgAccFollowNode1" presStyleIdx="3" presStyleCnt="4">
        <dgm:presLayoutVars>
          <dgm:bulletEnabled val="1"/>
        </dgm:presLayoutVars>
      </dgm:prSet>
      <dgm:spPr/>
    </dgm:pt>
    <dgm:pt modelId="{F55D3EAF-3C69-4AB5-8350-163411402111}" type="pres">
      <dgm:prSet presAssocID="{D2962019-333C-410B-932B-19A12DF0DBD4}" presName="negSpace" presStyleCnt="0"/>
      <dgm:spPr/>
    </dgm:pt>
    <dgm:pt modelId="{A61607A5-69C2-4005-8543-7D7448B2645E}" type="pres">
      <dgm:prSet presAssocID="{D2962019-333C-410B-932B-19A12DF0DBD4}" presName="circle" presStyleLbl="node1" presStyleIdx="1" presStyleCnt="2"/>
      <dgm:spPr/>
    </dgm:pt>
  </dgm:ptLst>
  <dgm:cxnLst>
    <dgm:cxn modelId="{A81B1F06-591B-4A9D-BF76-925BDF604D11}" type="presOf" srcId="{0BFAFC32-DAFB-45AF-BA3F-EB70424AEC97}" destId="{2CE83BDC-6397-49B5-9425-AB60F766979C}" srcOrd="1" destOrd="0" presId="urn:microsoft.com/office/officeart/2005/8/layout/hList9"/>
    <dgm:cxn modelId="{35427527-0F3C-4DF0-8AAF-00D540B2C442}" srcId="{D2962019-333C-410B-932B-19A12DF0DBD4}" destId="{1EEDD09C-1C57-419C-ACA0-C3A5D3FDEF8E}" srcOrd="0" destOrd="0" parTransId="{AB09751D-E276-4A8C-83A2-098D5F7163BE}" sibTransId="{BF244D0E-B1BD-432A-BB29-4D8530121EB2}"/>
    <dgm:cxn modelId="{162C3033-3A2F-4824-9528-F9AF6F31E5D0}" type="presOf" srcId="{0BFAFC32-DAFB-45AF-BA3F-EB70424AEC97}" destId="{5A2D03A3-FED7-4661-B648-E8C95139C696}" srcOrd="0" destOrd="0" presId="urn:microsoft.com/office/officeart/2005/8/layout/hList9"/>
    <dgm:cxn modelId="{DE78B038-5B12-4216-B831-2478DE92C7A2}" type="presOf" srcId="{D2962019-333C-410B-932B-19A12DF0DBD4}" destId="{A61607A5-69C2-4005-8543-7D7448B2645E}" srcOrd="0" destOrd="0" presId="urn:microsoft.com/office/officeart/2005/8/layout/hList9"/>
    <dgm:cxn modelId="{39D2BA47-8DF5-4661-8E53-5F309DF88690}" type="presOf" srcId="{14B2358D-CABF-4B08-9A5B-3E40A23181C0}" destId="{886DCFA6-E146-4F77-820E-539C811E50A9}" srcOrd="0" destOrd="0" presId="urn:microsoft.com/office/officeart/2005/8/layout/hList9"/>
    <dgm:cxn modelId="{13BA1F59-31D9-44E0-B60F-A88A597CC9D4}" type="presOf" srcId="{05D3AFC5-D558-4E44-83E7-BF682E6FE195}" destId="{F514A680-5891-4A4E-AE18-ACE90C57E258}" srcOrd="1" destOrd="0" presId="urn:microsoft.com/office/officeart/2005/8/layout/hList9"/>
    <dgm:cxn modelId="{6D6D9280-B475-4586-94A3-120452D57D8B}" srcId="{0F9E1FF3-3D7E-4350-8B3B-842701573738}" destId="{13EB41ED-D693-4E8D-9EBF-87C99DAEE4A4}" srcOrd="0" destOrd="0" parTransId="{8ADA8E1D-194C-495F-85F8-CCE61C67689F}" sibTransId="{6C17BA0B-93AB-404F-B907-4A8C9027BFBB}"/>
    <dgm:cxn modelId="{D875AC85-6E62-4705-9968-2B282147DA23}" srcId="{13EB41ED-D693-4E8D-9EBF-87C99DAEE4A4}" destId="{05D3AFC5-D558-4E44-83E7-BF682E6FE195}" srcOrd="1" destOrd="0" parTransId="{1CB37D52-BD0F-4951-8EB9-D70D015500B4}" sibTransId="{2A491DD9-C3EC-4B41-B94A-5730883F7062}"/>
    <dgm:cxn modelId="{523B788D-E917-4EE4-AA7A-EA560888AFEF}" type="presOf" srcId="{05D3AFC5-D558-4E44-83E7-BF682E6FE195}" destId="{B90EAD3A-BE4E-4577-989C-00928BF50D68}" srcOrd="0" destOrd="0" presId="urn:microsoft.com/office/officeart/2005/8/layout/hList9"/>
    <dgm:cxn modelId="{A0DDAB92-DF2C-4EE2-9E7F-6F027D387AA2}" type="presOf" srcId="{1EEDD09C-1C57-419C-ACA0-C3A5D3FDEF8E}" destId="{6DBDFC8C-1A26-4F48-9BE7-EC54AF1FA047}" srcOrd="1" destOrd="0" presId="urn:microsoft.com/office/officeart/2005/8/layout/hList9"/>
    <dgm:cxn modelId="{5BAC1195-F930-465B-95CD-B6E3E228E34C}" type="presOf" srcId="{0F9E1FF3-3D7E-4350-8B3B-842701573738}" destId="{83C0DE03-306B-40DB-89DE-D2CD9CA608C1}" srcOrd="0" destOrd="0" presId="urn:microsoft.com/office/officeart/2005/8/layout/hList9"/>
    <dgm:cxn modelId="{318AD69A-BEDA-4E6A-9B11-6F0C0321DEE9}" type="presOf" srcId="{13EB41ED-D693-4E8D-9EBF-87C99DAEE4A4}" destId="{60931783-0C92-47D6-BEFD-F02D64D54C68}" srcOrd="0" destOrd="0" presId="urn:microsoft.com/office/officeart/2005/8/layout/hList9"/>
    <dgm:cxn modelId="{8FBFD5B4-E8A9-4A89-B08E-AA5347767870}" srcId="{13EB41ED-D693-4E8D-9EBF-87C99DAEE4A4}" destId="{0BFAFC32-DAFB-45AF-BA3F-EB70424AEC97}" srcOrd="0" destOrd="0" parTransId="{8D91235F-A82B-490D-B137-F59ABF03FCA6}" sibTransId="{0F53D4FB-3BDA-4514-B609-4A9D9864198D}"/>
    <dgm:cxn modelId="{51EFA2BF-0832-4ADE-B958-AE20EF5EABC7}" srcId="{0F9E1FF3-3D7E-4350-8B3B-842701573738}" destId="{D2962019-333C-410B-932B-19A12DF0DBD4}" srcOrd="1" destOrd="0" parTransId="{B447AEC0-E4B7-480F-84B1-EC23E4D14D7A}" sibTransId="{ED034B6F-A5F4-4B77-ACF9-6E1F92C4E7F8}"/>
    <dgm:cxn modelId="{969FBFD4-6891-4713-AB2A-BE22EDC6FC4A}" type="presOf" srcId="{1EEDD09C-1C57-419C-ACA0-C3A5D3FDEF8E}" destId="{BCCB222F-D517-4080-97BC-7CE809403B37}" srcOrd="0" destOrd="0" presId="urn:microsoft.com/office/officeart/2005/8/layout/hList9"/>
    <dgm:cxn modelId="{8D74C7D7-9A9F-4A8B-89F4-FF5F3347D1B7}" type="presOf" srcId="{14B2358D-CABF-4B08-9A5B-3E40A23181C0}" destId="{7B598331-D012-4876-A9B8-727BD01A4F68}" srcOrd="1" destOrd="0" presId="urn:microsoft.com/office/officeart/2005/8/layout/hList9"/>
    <dgm:cxn modelId="{022676F1-C136-4EB4-955A-2A4DB42EF7E9}" srcId="{D2962019-333C-410B-932B-19A12DF0DBD4}" destId="{14B2358D-CABF-4B08-9A5B-3E40A23181C0}" srcOrd="1" destOrd="0" parTransId="{34069D07-9828-4869-BBB8-B5C768F44443}" sibTransId="{4CE0DD7E-49B7-4038-9347-B402EEAD9578}"/>
    <dgm:cxn modelId="{4C34B347-DB60-40F8-8914-E2072FBE5562}" type="presParOf" srcId="{83C0DE03-306B-40DB-89DE-D2CD9CA608C1}" destId="{73899C8B-F0F0-43FF-936D-9DD8B2291ED6}" srcOrd="0" destOrd="0" presId="urn:microsoft.com/office/officeart/2005/8/layout/hList9"/>
    <dgm:cxn modelId="{C970844A-A98B-47EB-9ABD-E1732904AE73}" type="presParOf" srcId="{83C0DE03-306B-40DB-89DE-D2CD9CA608C1}" destId="{7AB27360-6203-4408-8E2B-7B2DFC242BAE}" srcOrd="1" destOrd="0" presId="urn:microsoft.com/office/officeart/2005/8/layout/hList9"/>
    <dgm:cxn modelId="{20DB183F-7C7A-4886-BE03-5E7592709685}" type="presParOf" srcId="{7AB27360-6203-4408-8E2B-7B2DFC242BAE}" destId="{A6DFCF39-3EAF-4237-BB7F-107401F23B0D}" srcOrd="0" destOrd="0" presId="urn:microsoft.com/office/officeart/2005/8/layout/hList9"/>
    <dgm:cxn modelId="{F8C30130-F43D-4CC0-AE1D-10708764CC50}" type="presParOf" srcId="{7AB27360-6203-4408-8E2B-7B2DFC242BAE}" destId="{952DCC3A-2E4F-4AF9-B801-67A08E4A30FC}" srcOrd="1" destOrd="0" presId="urn:microsoft.com/office/officeart/2005/8/layout/hList9"/>
    <dgm:cxn modelId="{F3DF16AB-88A1-44C2-82BA-F24EB6ED7300}" type="presParOf" srcId="{952DCC3A-2E4F-4AF9-B801-67A08E4A30FC}" destId="{5A2D03A3-FED7-4661-B648-E8C95139C696}" srcOrd="0" destOrd="0" presId="urn:microsoft.com/office/officeart/2005/8/layout/hList9"/>
    <dgm:cxn modelId="{B8556B6A-C39A-4242-9258-7034F8D03A88}" type="presParOf" srcId="{952DCC3A-2E4F-4AF9-B801-67A08E4A30FC}" destId="{2CE83BDC-6397-49B5-9425-AB60F766979C}" srcOrd="1" destOrd="0" presId="urn:microsoft.com/office/officeart/2005/8/layout/hList9"/>
    <dgm:cxn modelId="{CA2B45E8-2DBC-44BA-91FF-1D85EE0E3B81}" type="presParOf" srcId="{7AB27360-6203-4408-8E2B-7B2DFC242BAE}" destId="{0D6B5B71-9BF5-4BB9-8FD1-4F01E887504B}" srcOrd="2" destOrd="0" presId="urn:microsoft.com/office/officeart/2005/8/layout/hList9"/>
    <dgm:cxn modelId="{5CC3D38A-A903-4224-8F33-531F5AA3B3DB}" type="presParOf" srcId="{0D6B5B71-9BF5-4BB9-8FD1-4F01E887504B}" destId="{B90EAD3A-BE4E-4577-989C-00928BF50D68}" srcOrd="0" destOrd="0" presId="urn:microsoft.com/office/officeart/2005/8/layout/hList9"/>
    <dgm:cxn modelId="{104420E6-5AFB-439A-8E7A-7E586E6E569E}" type="presParOf" srcId="{0D6B5B71-9BF5-4BB9-8FD1-4F01E887504B}" destId="{F514A680-5891-4A4E-AE18-ACE90C57E258}" srcOrd="1" destOrd="0" presId="urn:microsoft.com/office/officeart/2005/8/layout/hList9"/>
    <dgm:cxn modelId="{F4FBDC4B-FB36-4DAA-BC4F-E83684CF20DE}" type="presParOf" srcId="{83C0DE03-306B-40DB-89DE-D2CD9CA608C1}" destId="{37CFA8EA-A990-43D2-AD14-688E4C0FF73E}" srcOrd="2" destOrd="0" presId="urn:microsoft.com/office/officeart/2005/8/layout/hList9"/>
    <dgm:cxn modelId="{099F8FF2-8B94-4DB2-BED5-892D5E145639}" type="presParOf" srcId="{83C0DE03-306B-40DB-89DE-D2CD9CA608C1}" destId="{60931783-0C92-47D6-BEFD-F02D64D54C68}" srcOrd="3" destOrd="0" presId="urn:microsoft.com/office/officeart/2005/8/layout/hList9"/>
    <dgm:cxn modelId="{C3399C0B-D184-4F85-BC88-0A911EB535D3}" type="presParOf" srcId="{83C0DE03-306B-40DB-89DE-D2CD9CA608C1}" destId="{FB470594-5F22-4B7F-8315-2B1B89138147}" srcOrd="4" destOrd="0" presId="urn:microsoft.com/office/officeart/2005/8/layout/hList9"/>
    <dgm:cxn modelId="{B9280C14-4BBC-4D60-84A6-328F8F216E82}" type="presParOf" srcId="{83C0DE03-306B-40DB-89DE-D2CD9CA608C1}" destId="{449E3707-C265-43DE-8EA6-191C7DF26CD1}" srcOrd="5" destOrd="0" presId="urn:microsoft.com/office/officeart/2005/8/layout/hList9"/>
    <dgm:cxn modelId="{07E4F261-282F-4CF2-B04D-86BF9F68B227}" type="presParOf" srcId="{83C0DE03-306B-40DB-89DE-D2CD9CA608C1}" destId="{7ADEC3D3-5A97-49B6-ADE5-F3B4BA1FA74C}" srcOrd="6" destOrd="0" presId="urn:microsoft.com/office/officeart/2005/8/layout/hList9"/>
    <dgm:cxn modelId="{20F118FD-C075-4E49-AEF0-41A3F4B0B0B0}" type="presParOf" srcId="{7ADEC3D3-5A97-49B6-ADE5-F3B4BA1FA74C}" destId="{F6D06A8E-C41F-45A5-ACE1-03B84D5CA3B0}" srcOrd="0" destOrd="0" presId="urn:microsoft.com/office/officeart/2005/8/layout/hList9"/>
    <dgm:cxn modelId="{B14F7FD0-28F0-4E6F-8969-460FEA650B8B}" type="presParOf" srcId="{7ADEC3D3-5A97-49B6-ADE5-F3B4BA1FA74C}" destId="{3215BC7F-94A2-449F-A1B7-7B3956F0EFCF}" srcOrd="1" destOrd="0" presId="urn:microsoft.com/office/officeart/2005/8/layout/hList9"/>
    <dgm:cxn modelId="{DBCFE41C-3EF9-47C0-B2B0-126927385B46}" type="presParOf" srcId="{3215BC7F-94A2-449F-A1B7-7B3956F0EFCF}" destId="{BCCB222F-D517-4080-97BC-7CE809403B37}" srcOrd="0" destOrd="0" presId="urn:microsoft.com/office/officeart/2005/8/layout/hList9"/>
    <dgm:cxn modelId="{B2611887-6CD6-4760-AE5D-B58E6E6832C0}" type="presParOf" srcId="{3215BC7F-94A2-449F-A1B7-7B3956F0EFCF}" destId="{6DBDFC8C-1A26-4F48-9BE7-EC54AF1FA047}" srcOrd="1" destOrd="0" presId="urn:microsoft.com/office/officeart/2005/8/layout/hList9"/>
    <dgm:cxn modelId="{3D9F334D-1318-49A9-836C-4CE904EBE19B}" type="presParOf" srcId="{7ADEC3D3-5A97-49B6-ADE5-F3B4BA1FA74C}" destId="{CE91CDEA-ECE3-4EC4-BEEC-545CB90E2FED}" srcOrd="2" destOrd="0" presId="urn:microsoft.com/office/officeart/2005/8/layout/hList9"/>
    <dgm:cxn modelId="{FC88CEBF-F7B6-4AF6-9704-FFB60A0C2315}" type="presParOf" srcId="{CE91CDEA-ECE3-4EC4-BEEC-545CB90E2FED}" destId="{886DCFA6-E146-4F77-820E-539C811E50A9}" srcOrd="0" destOrd="0" presId="urn:microsoft.com/office/officeart/2005/8/layout/hList9"/>
    <dgm:cxn modelId="{B604CCFB-6431-4D32-BDA7-D6E183D8F36C}" type="presParOf" srcId="{CE91CDEA-ECE3-4EC4-BEEC-545CB90E2FED}" destId="{7B598331-D012-4876-A9B8-727BD01A4F68}" srcOrd="1" destOrd="0" presId="urn:microsoft.com/office/officeart/2005/8/layout/hList9"/>
    <dgm:cxn modelId="{89E28915-9A3E-4EAE-9624-694CB93C4726}" type="presParOf" srcId="{83C0DE03-306B-40DB-89DE-D2CD9CA608C1}" destId="{F55D3EAF-3C69-4AB5-8350-163411402111}" srcOrd="7" destOrd="0" presId="urn:microsoft.com/office/officeart/2005/8/layout/hList9"/>
    <dgm:cxn modelId="{126A2AC4-1D09-4358-962F-3D726B37A283}" type="presParOf" srcId="{83C0DE03-306B-40DB-89DE-D2CD9CA608C1}" destId="{A61607A5-69C2-4005-8543-7D7448B2645E}"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006A28-73A2-BE45-9DC9-2DE7BC1B7A05}" type="doc">
      <dgm:prSet loTypeId="urn:microsoft.com/office/officeart/2005/8/layout/hList7" loCatId="matrix" qsTypeId="urn:microsoft.com/office/officeart/2005/8/quickstyle/simple1" qsCatId="simple" csTypeId="urn:microsoft.com/office/officeart/2005/8/colors/accent2_1" csCatId="accent2" phldr="1"/>
      <dgm:spPr/>
      <dgm:t>
        <a:bodyPr/>
        <a:lstStyle/>
        <a:p>
          <a:endParaRPr lang="en-US"/>
        </a:p>
      </dgm:t>
    </dgm:pt>
    <dgm:pt modelId="{DA57195B-E74B-8040-AEB7-360038E69A96}">
      <dgm:prSet/>
      <dgm:spPr>
        <a:xfrm>
          <a:off x="1421"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ln>
        <a:effectLst/>
      </dgm:spPr>
      <dgm:t>
        <a:bodyPr/>
        <a:lstStyle/>
        <a:p>
          <a:pPr>
            <a:buNone/>
          </a:pPr>
          <a:r>
            <a:rPr lang="en-US" dirty="0">
              <a:solidFill>
                <a:srgbClr val="000000">
                  <a:hueOff val="0"/>
                  <a:satOff val="0"/>
                  <a:lumOff val="0"/>
                  <a:alphaOff val="0"/>
                </a:srgbClr>
              </a:solidFill>
              <a:latin typeface="Arial"/>
              <a:ea typeface="+mn-ea"/>
              <a:cs typeface="+mn-cs"/>
            </a:rPr>
            <a:t>Technical/ Operational Knowledge</a:t>
          </a:r>
        </a:p>
      </dgm:t>
    </dgm:pt>
    <dgm:pt modelId="{F51554AD-F399-1447-A8D5-CA62CE3FF69C}" type="parTrans" cxnId="{8C5B0028-B50E-3E49-A67F-72DE20F34916}">
      <dgm:prSet/>
      <dgm:spPr/>
      <dgm:t>
        <a:bodyPr/>
        <a:lstStyle/>
        <a:p>
          <a:endParaRPr lang="en-US"/>
        </a:p>
      </dgm:t>
    </dgm:pt>
    <dgm:pt modelId="{122C8313-4A76-8349-A0A1-DBE6994EEA39}" type="sibTrans" cxnId="{8C5B0028-B50E-3E49-A67F-72DE20F34916}">
      <dgm:prSet/>
      <dgm:spPr/>
      <dgm:t>
        <a:bodyPr/>
        <a:lstStyle/>
        <a:p>
          <a:endParaRPr lang="en-US"/>
        </a:p>
      </dgm:t>
    </dgm:pt>
    <dgm:pt modelId="{F7404C6D-C590-694D-A2CF-FFF36002E966}">
      <dgm:prSet/>
      <dgm:spPr>
        <a:xfrm>
          <a:off x="3070346"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ln>
        <a:effectLst/>
      </dgm:spPr>
      <dgm:t>
        <a:bodyPr/>
        <a:lstStyle/>
        <a:p>
          <a:pPr>
            <a:buNone/>
          </a:pPr>
          <a:r>
            <a:rPr lang="en-US">
              <a:solidFill>
                <a:srgbClr val="000000">
                  <a:hueOff val="0"/>
                  <a:satOff val="0"/>
                  <a:lumOff val="0"/>
                  <a:alphaOff val="0"/>
                </a:srgbClr>
              </a:solidFill>
              <a:latin typeface="Arial"/>
              <a:ea typeface="+mn-ea"/>
              <a:cs typeface="+mn-cs"/>
            </a:rPr>
            <a:t>Logistics</a:t>
          </a:r>
        </a:p>
      </dgm:t>
    </dgm:pt>
    <dgm:pt modelId="{F97BF7AE-955D-A64B-8D70-83826F006B68}" type="parTrans" cxnId="{8444F10B-D9F4-C84C-9327-959FC66B253A}">
      <dgm:prSet/>
      <dgm:spPr/>
      <dgm:t>
        <a:bodyPr/>
        <a:lstStyle/>
        <a:p>
          <a:endParaRPr lang="en-US"/>
        </a:p>
      </dgm:t>
    </dgm:pt>
    <dgm:pt modelId="{7D6A993A-D998-5744-B051-A2963A32DB93}" type="sibTrans" cxnId="{8444F10B-D9F4-C84C-9327-959FC66B253A}">
      <dgm:prSet/>
      <dgm:spPr/>
      <dgm:t>
        <a:bodyPr/>
        <a:lstStyle/>
        <a:p>
          <a:endParaRPr lang="en-US"/>
        </a:p>
      </dgm:t>
    </dgm:pt>
    <dgm:pt modelId="{ED5F2F56-BB07-B547-AF46-87BAF2D798D4}">
      <dgm:prSet phldrT="[Text]"/>
      <dgm:spPr>
        <a:xfrm>
          <a:off x="4604809"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ln>
        <a:effectLst/>
      </dgm:spPr>
      <dgm:t>
        <a:bodyPr/>
        <a:lstStyle/>
        <a:p>
          <a:pPr>
            <a:buNone/>
          </a:pPr>
          <a:r>
            <a:rPr lang="en-US">
              <a:solidFill>
                <a:srgbClr val="000000">
                  <a:hueOff val="0"/>
                  <a:satOff val="0"/>
                  <a:lumOff val="0"/>
                  <a:alphaOff val="0"/>
                </a:srgbClr>
              </a:solidFill>
              <a:latin typeface="Arial"/>
              <a:ea typeface="+mn-ea"/>
              <a:cs typeface="+mn-cs"/>
            </a:rPr>
            <a:t>Accounting / Tax</a:t>
          </a:r>
        </a:p>
      </dgm:t>
    </dgm:pt>
    <dgm:pt modelId="{ACDE4846-C08F-1243-BBAB-863BFD68FB0D}" type="parTrans" cxnId="{31C98F31-6647-284F-B0B5-21A378D62D77}">
      <dgm:prSet/>
      <dgm:spPr/>
      <dgm:t>
        <a:bodyPr/>
        <a:lstStyle/>
        <a:p>
          <a:endParaRPr lang="en-US"/>
        </a:p>
      </dgm:t>
    </dgm:pt>
    <dgm:pt modelId="{D70189ED-9DA5-1F48-A1C2-3D940BC30490}" type="sibTrans" cxnId="{31C98F31-6647-284F-B0B5-21A378D62D77}">
      <dgm:prSet/>
      <dgm:spPr/>
      <dgm:t>
        <a:bodyPr/>
        <a:lstStyle/>
        <a:p>
          <a:endParaRPr lang="en-US"/>
        </a:p>
      </dgm:t>
    </dgm:pt>
    <dgm:pt modelId="{14CEB90B-A8A5-CA43-BD0F-422267734949}">
      <dgm:prSet/>
      <dgm:spPr>
        <a:xfrm>
          <a:off x="1535883"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ln>
        <a:effectLst/>
      </dgm:spPr>
      <dgm:t>
        <a:bodyPr/>
        <a:lstStyle/>
        <a:p>
          <a:pPr>
            <a:buNone/>
          </a:pPr>
          <a:r>
            <a:rPr lang="en-US">
              <a:solidFill>
                <a:srgbClr val="000000">
                  <a:hueOff val="0"/>
                  <a:satOff val="0"/>
                  <a:lumOff val="0"/>
                  <a:alphaOff val="0"/>
                </a:srgbClr>
              </a:solidFill>
              <a:latin typeface="Arial"/>
              <a:ea typeface="+mn-ea"/>
              <a:cs typeface="+mn-cs"/>
            </a:rPr>
            <a:t>Sales / Marketing</a:t>
          </a:r>
        </a:p>
      </dgm:t>
    </dgm:pt>
    <dgm:pt modelId="{6C84409E-5A06-974D-833A-DD83103D9321}" type="parTrans" cxnId="{F8AE3869-CA10-CA49-A0FD-480D5C0418AF}">
      <dgm:prSet/>
      <dgm:spPr/>
      <dgm:t>
        <a:bodyPr/>
        <a:lstStyle/>
        <a:p>
          <a:endParaRPr lang="en-US"/>
        </a:p>
      </dgm:t>
    </dgm:pt>
    <dgm:pt modelId="{763E516D-90DB-6244-9D15-9E8C90B71895}" type="sibTrans" cxnId="{F8AE3869-CA10-CA49-A0FD-480D5C0418AF}">
      <dgm:prSet/>
      <dgm:spPr/>
      <dgm:t>
        <a:bodyPr/>
        <a:lstStyle/>
        <a:p>
          <a:endParaRPr lang="en-US"/>
        </a:p>
      </dgm:t>
    </dgm:pt>
    <dgm:pt modelId="{6637363A-08F8-B14A-AEF3-6B3DF75D8595}" type="pres">
      <dgm:prSet presAssocID="{19006A28-73A2-BE45-9DC9-2DE7BC1B7A05}" presName="Name0" presStyleCnt="0">
        <dgm:presLayoutVars>
          <dgm:dir/>
          <dgm:resizeHandles val="exact"/>
        </dgm:presLayoutVars>
      </dgm:prSet>
      <dgm:spPr/>
    </dgm:pt>
    <dgm:pt modelId="{B2431937-7384-8549-8079-F84F686D2071}" type="pres">
      <dgm:prSet presAssocID="{19006A28-73A2-BE45-9DC9-2DE7BC1B7A05}" presName="fgShape" presStyleLbl="fgShp" presStyleIdx="0" presStyleCnt="1" custLinFactNeighborY="-38706"/>
      <dgm:spPr>
        <a:xfrm>
          <a:off x="243839" y="3251200"/>
          <a:ext cx="5608320" cy="609600"/>
        </a:xfrm>
        <a:prstGeom prst="leftRightArrow">
          <a:avLst/>
        </a:prstGeom>
        <a:solidFill>
          <a:srgbClr val="333399">
            <a:tint val="60000"/>
            <a:hueOff val="0"/>
            <a:satOff val="0"/>
            <a:lumOff val="0"/>
            <a:alphaOff val="0"/>
          </a:srgbClr>
        </a:solidFill>
        <a:ln w="25400" cap="flat" cmpd="sng" algn="ctr">
          <a:solidFill>
            <a:srgbClr val="FFFFFF">
              <a:hueOff val="0"/>
              <a:satOff val="0"/>
              <a:lumOff val="0"/>
              <a:alphaOff val="0"/>
            </a:srgbClr>
          </a:solidFill>
          <a:prstDash val="solid"/>
        </a:ln>
        <a:effectLst/>
      </dgm:spPr>
    </dgm:pt>
    <dgm:pt modelId="{082BACCA-954B-3741-8428-63879F4E4D5A}" type="pres">
      <dgm:prSet presAssocID="{19006A28-73A2-BE45-9DC9-2DE7BC1B7A05}" presName="linComp" presStyleCnt="0"/>
      <dgm:spPr/>
    </dgm:pt>
    <dgm:pt modelId="{9CCDB1B9-D6C9-0A4D-809F-659DF6975D5D}" type="pres">
      <dgm:prSet presAssocID="{DA57195B-E74B-8040-AEB7-360038E69A96}" presName="compNode" presStyleCnt="0"/>
      <dgm:spPr/>
    </dgm:pt>
    <dgm:pt modelId="{1D4C1FC4-EF2C-1742-B851-1F193BD6C73E}" type="pres">
      <dgm:prSet presAssocID="{DA57195B-E74B-8040-AEB7-360038E69A96}" presName="bkgdShape" presStyleLbl="node1" presStyleIdx="0" presStyleCnt="4"/>
      <dgm:spPr/>
    </dgm:pt>
    <dgm:pt modelId="{C547550A-3803-0A47-BEA8-66AEF3A3D946}" type="pres">
      <dgm:prSet presAssocID="{DA57195B-E74B-8040-AEB7-360038E69A96}" presName="nodeTx" presStyleLbl="node1" presStyleIdx="0" presStyleCnt="4">
        <dgm:presLayoutVars>
          <dgm:bulletEnabled val="1"/>
        </dgm:presLayoutVars>
      </dgm:prSet>
      <dgm:spPr/>
    </dgm:pt>
    <dgm:pt modelId="{CE69D8F2-79D1-D440-BDCB-8EC6B17FD3E1}" type="pres">
      <dgm:prSet presAssocID="{DA57195B-E74B-8040-AEB7-360038E69A96}" presName="invisiNode" presStyleLbl="node1" presStyleIdx="0" presStyleCnt="4"/>
      <dgm:spPr/>
    </dgm:pt>
    <dgm:pt modelId="{6A0B97F7-6FD3-0947-A161-12E9D4128AE4}" type="pres">
      <dgm:prSet presAssocID="{DA57195B-E74B-8040-AEB7-360038E69A96}" presName="imagNode" presStyleLbl="fgImgPlace1" presStyleIdx="0" presStyleCnt="4"/>
      <dgm:spPr>
        <a:xfrm>
          <a:off x="69650" y="243840"/>
          <a:ext cx="1353312" cy="135331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rgbClr val="333399">
              <a:shade val="80000"/>
              <a:hueOff val="0"/>
              <a:satOff val="0"/>
              <a:lumOff val="0"/>
              <a:alphaOff val="0"/>
            </a:srgbClr>
          </a:solidFill>
          <a:prstDash val="solid"/>
        </a:ln>
        <a:effectLst/>
      </dgm:spPr>
    </dgm:pt>
    <dgm:pt modelId="{38AA6D1F-4FFC-0242-BF21-69046DB19B72}" type="pres">
      <dgm:prSet presAssocID="{122C8313-4A76-8349-A0A1-DBE6994EEA39}" presName="sibTrans" presStyleLbl="sibTrans2D1" presStyleIdx="0" presStyleCnt="0"/>
      <dgm:spPr/>
    </dgm:pt>
    <dgm:pt modelId="{8190C8F8-EC5B-AA4B-BEDC-BE379AA1261B}" type="pres">
      <dgm:prSet presAssocID="{14CEB90B-A8A5-CA43-BD0F-422267734949}" presName="compNode" presStyleCnt="0"/>
      <dgm:spPr/>
    </dgm:pt>
    <dgm:pt modelId="{CC9049C4-B61F-A548-A9CA-10A581C2861F}" type="pres">
      <dgm:prSet presAssocID="{14CEB90B-A8A5-CA43-BD0F-422267734949}" presName="bkgdShape" presStyleLbl="node1" presStyleIdx="1" presStyleCnt="4"/>
      <dgm:spPr/>
    </dgm:pt>
    <dgm:pt modelId="{D57FA805-AD4F-E047-85B0-12D48FE36F0E}" type="pres">
      <dgm:prSet presAssocID="{14CEB90B-A8A5-CA43-BD0F-422267734949}" presName="nodeTx" presStyleLbl="node1" presStyleIdx="1" presStyleCnt="4">
        <dgm:presLayoutVars>
          <dgm:bulletEnabled val="1"/>
        </dgm:presLayoutVars>
      </dgm:prSet>
      <dgm:spPr/>
    </dgm:pt>
    <dgm:pt modelId="{D592AFAE-73D7-A74C-84F5-A33811124AD9}" type="pres">
      <dgm:prSet presAssocID="{14CEB90B-A8A5-CA43-BD0F-422267734949}" presName="invisiNode" presStyleLbl="node1" presStyleIdx="1" presStyleCnt="4"/>
      <dgm:spPr/>
    </dgm:pt>
    <dgm:pt modelId="{90804AE0-A97D-C94A-95BA-BE3B2F97D97C}" type="pres">
      <dgm:prSet presAssocID="{14CEB90B-A8A5-CA43-BD0F-422267734949}" presName="imagNode" presStyleLbl="fgImgPlace1" presStyleIdx="1" presStyleCnt="4"/>
      <dgm:spPr>
        <a:xfrm>
          <a:off x="1604112" y="243840"/>
          <a:ext cx="1353312" cy="1353312"/>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rgbClr val="333399">
              <a:shade val="80000"/>
              <a:hueOff val="0"/>
              <a:satOff val="0"/>
              <a:lumOff val="0"/>
              <a:alphaOff val="0"/>
            </a:srgbClr>
          </a:solidFill>
          <a:prstDash val="solid"/>
        </a:ln>
        <a:effectLst/>
      </dgm:spPr>
    </dgm:pt>
    <dgm:pt modelId="{DEBF4EAC-A2B0-2646-B1C1-361B0951C6B8}" type="pres">
      <dgm:prSet presAssocID="{763E516D-90DB-6244-9D15-9E8C90B71895}" presName="sibTrans" presStyleLbl="sibTrans2D1" presStyleIdx="0" presStyleCnt="0"/>
      <dgm:spPr/>
    </dgm:pt>
    <dgm:pt modelId="{104747DC-2735-B544-A2B4-E48A5478D09C}" type="pres">
      <dgm:prSet presAssocID="{F7404C6D-C590-694D-A2CF-FFF36002E966}" presName="compNode" presStyleCnt="0"/>
      <dgm:spPr/>
    </dgm:pt>
    <dgm:pt modelId="{05F01D1B-4C1E-5643-A5DD-4C22B32E6F6F}" type="pres">
      <dgm:prSet presAssocID="{F7404C6D-C590-694D-A2CF-FFF36002E966}" presName="bkgdShape" presStyleLbl="node1" presStyleIdx="2" presStyleCnt="4"/>
      <dgm:spPr/>
    </dgm:pt>
    <dgm:pt modelId="{A88EB7B1-95C5-7747-8E23-ADEC2F842C37}" type="pres">
      <dgm:prSet presAssocID="{F7404C6D-C590-694D-A2CF-FFF36002E966}" presName="nodeTx" presStyleLbl="node1" presStyleIdx="2" presStyleCnt="4">
        <dgm:presLayoutVars>
          <dgm:bulletEnabled val="1"/>
        </dgm:presLayoutVars>
      </dgm:prSet>
      <dgm:spPr/>
    </dgm:pt>
    <dgm:pt modelId="{CF3A062B-C8BB-FD4B-96E1-D49FF991B110}" type="pres">
      <dgm:prSet presAssocID="{F7404C6D-C590-694D-A2CF-FFF36002E966}" presName="invisiNode" presStyleLbl="node1" presStyleIdx="2" presStyleCnt="4"/>
      <dgm:spPr/>
    </dgm:pt>
    <dgm:pt modelId="{EEC56749-5D01-5F48-B838-483F63B5F0BC}" type="pres">
      <dgm:prSet presAssocID="{F7404C6D-C590-694D-A2CF-FFF36002E966}" presName="imagNode" presStyleLbl="fgImgPlace1" presStyleIdx="2" presStyleCnt="4"/>
      <dgm:spPr>
        <a:xfrm>
          <a:off x="3138575" y="243840"/>
          <a:ext cx="1353312" cy="1353312"/>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rgbClr val="333399">
              <a:shade val="80000"/>
              <a:hueOff val="0"/>
              <a:satOff val="0"/>
              <a:lumOff val="0"/>
              <a:alphaOff val="0"/>
            </a:srgbClr>
          </a:solidFill>
          <a:prstDash val="solid"/>
        </a:ln>
        <a:effectLst/>
      </dgm:spPr>
    </dgm:pt>
    <dgm:pt modelId="{618FD4E1-7BB2-5948-995E-B0FAFC2065A1}" type="pres">
      <dgm:prSet presAssocID="{7D6A993A-D998-5744-B051-A2963A32DB93}" presName="sibTrans" presStyleLbl="sibTrans2D1" presStyleIdx="0" presStyleCnt="0"/>
      <dgm:spPr/>
    </dgm:pt>
    <dgm:pt modelId="{8644AFAC-CFD5-2D4C-BDE9-1BA0EA99B3E9}" type="pres">
      <dgm:prSet presAssocID="{ED5F2F56-BB07-B547-AF46-87BAF2D798D4}" presName="compNode" presStyleCnt="0"/>
      <dgm:spPr/>
    </dgm:pt>
    <dgm:pt modelId="{55BF0227-FD84-8C42-9711-B9FD25904760}" type="pres">
      <dgm:prSet presAssocID="{ED5F2F56-BB07-B547-AF46-87BAF2D798D4}" presName="bkgdShape" presStyleLbl="node1" presStyleIdx="3" presStyleCnt="4"/>
      <dgm:spPr/>
    </dgm:pt>
    <dgm:pt modelId="{54F2B561-E9BB-1A4C-B6F6-EBE9ACDA8D4B}" type="pres">
      <dgm:prSet presAssocID="{ED5F2F56-BB07-B547-AF46-87BAF2D798D4}" presName="nodeTx" presStyleLbl="node1" presStyleIdx="3" presStyleCnt="4">
        <dgm:presLayoutVars>
          <dgm:bulletEnabled val="1"/>
        </dgm:presLayoutVars>
      </dgm:prSet>
      <dgm:spPr/>
    </dgm:pt>
    <dgm:pt modelId="{A14E3012-DB8D-A749-8945-DE85386F445F}" type="pres">
      <dgm:prSet presAssocID="{ED5F2F56-BB07-B547-AF46-87BAF2D798D4}" presName="invisiNode" presStyleLbl="node1" presStyleIdx="3" presStyleCnt="4"/>
      <dgm:spPr/>
    </dgm:pt>
    <dgm:pt modelId="{2E153B60-158B-8D4D-8E4A-4567EC2DA86E}" type="pres">
      <dgm:prSet presAssocID="{ED5F2F56-BB07-B547-AF46-87BAF2D798D4}" presName="imagNode" presStyleLbl="fgImgPlace1" presStyleIdx="3" presStyleCnt="4"/>
      <dgm:spPr>
        <a:xfrm>
          <a:off x="4673037" y="243840"/>
          <a:ext cx="1353312" cy="1353312"/>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rgbClr val="333399">
              <a:shade val="80000"/>
              <a:hueOff val="0"/>
              <a:satOff val="0"/>
              <a:lumOff val="0"/>
              <a:alphaOff val="0"/>
            </a:srgbClr>
          </a:solidFill>
          <a:prstDash val="solid"/>
        </a:ln>
        <a:effectLst/>
      </dgm:spPr>
    </dgm:pt>
  </dgm:ptLst>
  <dgm:cxnLst>
    <dgm:cxn modelId="{8444F10B-D9F4-C84C-9327-959FC66B253A}" srcId="{19006A28-73A2-BE45-9DC9-2DE7BC1B7A05}" destId="{F7404C6D-C590-694D-A2CF-FFF36002E966}" srcOrd="2" destOrd="0" parTransId="{F97BF7AE-955D-A64B-8D70-83826F006B68}" sibTransId="{7D6A993A-D998-5744-B051-A2963A32DB93}"/>
    <dgm:cxn modelId="{8C5B0028-B50E-3E49-A67F-72DE20F34916}" srcId="{19006A28-73A2-BE45-9DC9-2DE7BC1B7A05}" destId="{DA57195B-E74B-8040-AEB7-360038E69A96}" srcOrd="0" destOrd="0" parTransId="{F51554AD-F399-1447-A8D5-CA62CE3FF69C}" sibTransId="{122C8313-4A76-8349-A0A1-DBE6994EEA39}"/>
    <dgm:cxn modelId="{31C98F31-6647-284F-B0B5-21A378D62D77}" srcId="{19006A28-73A2-BE45-9DC9-2DE7BC1B7A05}" destId="{ED5F2F56-BB07-B547-AF46-87BAF2D798D4}" srcOrd="3" destOrd="0" parTransId="{ACDE4846-C08F-1243-BBAB-863BFD68FB0D}" sibTransId="{D70189ED-9DA5-1F48-A1C2-3D940BC30490}"/>
    <dgm:cxn modelId="{2F890A5C-78B1-7E40-B243-D9E45D4E66C1}" type="presOf" srcId="{F7404C6D-C590-694D-A2CF-FFF36002E966}" destId="{A88EB7B1-95C5-7747-8E23-ADEC2F842C37}" srcOrd="1" destOrd="0" presId="urn:microsoft.com/office/officeart/2005/8/layout/hList7"/>
    <dgm:cxn modelId="{06276863-0E03-E347-A8C3-926EB8152374}" type="presOf" srcId="{763E516D-90DB-6244-9D15-9E8C90B71895}" destId="{DEBF4EAC-A2B0-2646-B1C1-361B0951C6B8}" srcOrd="0" destOrd="0" presId="urn:microsoft.com/office/officeart/2005/8/layout/hList7"/>
    <dgm:cxn modelId="{F8AE3869-CA10-CA49-A0FD-480D5C0418AF}" srcId="{19006A28-73A2-BE45-9DC9-2DE7BC1B7A05}" destId="{14CEB90B-A8A5-CA43-BD0F-422267734949}" srcOrd="1" destOrd="0" parTransId="{6C84409E-5A06-974D-833A-DD83103D9321}" sibTransId="{763E516D-90DB-6244-9D15-9E8C90B71895}"/>
    <dgm:cxn modelId="{4A701050-4B97-8E46-9DD0-A4C638B08B35}" type="presOf" srcId="{14CEB90B-A8A5-CA43-BD0F-422267734949}" destId="{D57FA805-AD4F-E047-85B0-12D48FE36F0E}" srcOrd="1" destOrd="0" presId="urn:microsoft.com/office/officeart/2005/8/layout/hList7"/>
    <dgm:cxn modelId="{01304790-409F-6D4A-86FB-462E13F007ED}" type="presOf" srcId="{19006A28-73A2-BE45-9DC9-2DE7BC1B7A05}" destId="{6637363A-08F8-B14A-AEF3-6B3DF75D8595}" srcOrd="0" destOrd="0" presId="urn:microsoft.com/office/officeart/2005/8/layout/hList7"/>
    <dgm:cxn modelId="{CAA2CA98-AA14-7F43-AA16-34462D6A9EAB}" type="presOf" srcId="{F7404C6D-C590-694D-A2CF-FFF36002E966}" destId="{05F01D1B-4C1E-5643-A5DD-4C22B32E6F6F}" srcOrd="0" destOrd="0" presId="urn:microsoft.com/office/officeart/2005/8/layout/hList7"/>
    <dgm:cxn modelId="{08C1F2A0-8584-F947-B76E-E5683352A21F}" type="presOf" srcId="{ED5F2F56-BB07-B547-AF46-87BAF2D798D4}" destId="{54F2B561-E9BB-1A4C-B6F6-EBE9ACDA8D4B}" srcOrd="1" destOrd="0" presId="urn:microsoft.com/office/officeart/2005/8/layout/hList7"/>
    <dgm:cxn modelId="{1A5F40C1-28EA-6A47-A75C-54178AC92FA7}" type="presOf" srcId="{DA57195B-E74B-8040-AEB7-360038E69A96}" destId="{1D4C1FC4-EF2C-1742-B851-1F193BD6C73E}" srcOrd="0" destOrd="0" presId="urn:microsoft.com/office/officeart/2005/8/layout/hList7"/>
    <dgm:cxn modelId="{5B488BC3-82DC-E34D-975F-D9E7B3A9B6CD}" type="presOf" srcId="{7D6A993A-D998-5744-B051-A2963A32DB93}" destId="{618FD4E1-7BB2-5948-995E-B0FAFC2065A1}" srcOrd="0" destOrd="0" presId="urn:microsoft.com/office/officeart/2005/8/layout/hList7"/>
    <dgm:cxn modelId="{816352C7-2660-4F4B-9ACA-D3B80D08494C}" type="presOf" srcId="{14CEB90B-A8A5-CA43-BD0F-422267734949}" destId="{CC9049C4-B61F-A548-A9CA-10A581C2861F}" srcOrd="0" destOrd="0" presId="urn:microsoft.com/office/officeart/2005/8/layout/hList7"/>
    <dgm:cxn modelId="{956006DB-78B2-B742-B948-242773066C51}" type="presOf" srcId="{ED5F2F56-BB07-B547-AF46-87BAF2D798D4}" destId="{55BF0227-FD84-8C42-9711-B9FD25904760}" srcOrd="0" destOrd="0" presId="urn:microsoft.com/office/officeart/2005/8/layout/hList7"/>
    <dgm:cxn modelId="{99A65CF0-6385-9743-8498-76768B9F17AE}" type="presOf" srcId="{122C8313-4A76-8349-A0A1-DBE6994EEA39}" destId="{38AA6D1F-4FFC-0242-BF21-69046DB19B72}" srcOrd="0" destOrd="0" presId="urn:microsoft.com/office/officeart/2005/8/layout/hList7"/>
    <dgm:cxn modelId="{6DE6CEFB-52F1-9C4D-B263-7377D4E9538C}" type="presOf" srcId="{DA57195B-E74B-8040-AEB7-360038E69A96}" destId="{C547550A-3803-0A47-BEA8-66AEF3A3D946}" srcOrd="1" destOrd="0" presId="urn:microsoft.com/office/officeart/2005/8/layout/hList7"/>
    <dgm:cxn modelId="{E92DA93B-E53F-0C43-BCA2-0830D8E0AF42}" type="presParOf" srcId="{6637363A-08F8-B14A-AEF3-6B3DF75D8595}" destId="{B2431937-7384-8549-8079-F84F686D2071}" srcOrd="0" destOrd="0" presId="urn:microsoft.com/office/officeart/2005/8/layout/hList7"/>
    <dgm:cxn modelId="{686A2756-EA91-974A-B16E-19E59DB71E7C}" type="presParOf" srcId="{6637363A-08F8-B14A-AEF3-6B3DF75D8595}" destId="{082BACCA-954B-3741-8428-63879F4E4D5A}" srcOrd="1" destOrd="0" presId="urn:microsoft.com/office/officeart/2005/8/layout/hList7"/>
    <dgm:cxn modelId="{E1DDBEF1-D213-4A41-986C-A0671C1771DD}" type="presParOf" srcId="{082BACCA-954B-3741-8428-63879F4E4D5A}" destId="{9CCDB1B9-D6C9-0A4D-809F-659DF6975D5D}" srcOrd="0" destOrd="0" presId="urn:microsoft.com/office/officeart/2005/8/layout/hList7"/>
    <dgm:cxn modelId="{17ADDF76-1F27-E644-A673-A9D8F85ECF66}" type="presParOf" srcId="{9CCDB1B9-D6C9-0A4D-809F-659DF6975D5D}" destId="{1D4C1FC4-EF2C-1742-B851-1F193BD6C73E}" srcOrd="0" destOrd="0" presId="urn:microsoft.com/office/officeart/2005/8/layout/hList7"/>
    <dgm:cxn modelId="{58F7303A-2563-FA42-B091-084360AC23FA}" type="presParOf" srcId="{9CCDB1B9-D6C9-0A4D-809F-659DF6975D5D}" destId="{C547550A-3803-0A47-BEA8-66AEF3A3D946}" srcOrd="1" destOrd="0" presId="urn:microsoft.com/office/officeart/2005/8/layout/hList7"/>
    <dgm:cxn modelId="{5BBA5B71-9DC9-BA46-B521-09BA0AE5373F}" type="presParOf" srcId="{9CCDB1B9-D6C9-0A4D-809F-659DF6975D5D}" destId="{CE69D8F2-79D1-D440-BDCB-8EC6B17FD3E1}" srcOrd="2" destOrd="0" presId="urn:microsoft.com/office/officeart/2005/8/layout/hList7"/>
    <dgm:cxn modelId="{F43D7037-3972-D647-96D2-8A1FBE7AC6FE}" type="presParOf" srcId="{9CCDB1B9-D6C9-0A4D-809F-659DF6975D5D}" destId="{6A0B97F7-6FD3-0947-A161-12E9D4128AE4}" srcOrd="3" destOrd="0" presId="urn:microsoft.com/office/officeart/2005/8/layout/hList7"/>
    <dgm:cxn modelId="{2B006800-1621-8C49-822F-88674195F614}" type="presParOf" srcId="{082BACCA-954B-3741-8428-63879F4E4D5A}" destId="{38AA6D1F-4FFC-0242-BF21-69046DB19B72}" srcOrd="1" destOrd="0" presId="urn:microsoft.com/office/officeart/2005/8/layout/hList7"/>
    <dgm:cxn modelId="{9FE2FC77-AB07-0940-BDC6-CD2805961EE1}" type="presParOf" srcId="{082BACCA-954B-3741-8428-63879F4E4D5A}" destId="{8190C8F8-EC5B-AA4B-BEDC-BE379AA1261B}" srcOrd="2" destOrd="0" presId="urn:microsoft.com/office/officeart/2005/8/layout/hList7"/>
    <dgm:cxn modelId="{E0AB3C9A-18B2-0346-9EA8-A0E83FB8E570}" type="presParOf" srcId="{8190C8F8-EC5B-AA4B-BEDC-BE379AA1261B}" destId="{CC9049C4-B61F-A548-A9CA-10A581C2861F}" srcOrd="0" destOrd="0" presId="urn:microsoft.com/office/officeart/2005/8/layout/hList7"/>
    <dgm:cxn modelId="{0C3160EA-C7B9-394F-98F8-1A326D4B1839}" type="presParOf" srcId="{8190C8F8-EC5B-AA4B-BEDC-BE379AA1261B}" destId="{D57FA805-AD4F-E047-85B0-12D48FE36F0E}" srcOrd="1" destOrd="0" presId="urn:microsoft.com/office/officeart/2005/8/layout/hList7"/>
    <dgm:cxn modelId="{A78959A5-9398-734F-A95E-E1AEC529168C}" type="presParOf" srcId="{8190C8F8-EC5B-AA4B-BEDC-BE379AA1261B}" destId="{D592AFAE-73D7-A74C-84F5-A33811124AD9}" srcOrd="2" destOrd="0" presId="urn:microsoft.com/office/officeart/2005/8/layout/hList7"/>
    <dgm:cxn modelId="{0A69CA7E-3400-4E4E-A39E-8AF1129E39A5}" type="presParOf" srcId="{8190C8F8-EC5B-AA4B-BEDC-BE379AA1261B}" destId="{90804AE0-A97D-C94A-95BA-BE3B2F97D97C}" srcOrd="3" destOrd="0" presId="urn:microsoft.com/office/officeart/2005/8/layout/hList7"/>
    <dgm:cxn modelId="{0323A077-F4C8-F44C-BEEF-D63545860DC4}" type="presParOf" srcId="{082BACCA-954B-3741-8428-63879F4E4D5A}" destId="{DEBF4EAC-A2B0-2646-B1C1-361B0951C6B8}" srcOrd="3" destOrd="0" presId="urn:microsoft.com/office/officeart/2005/8/layout/hList7"/>
    <dgm:cxn modelId="{2BECB1A5-D3BB-D147-8746-716C27DD5948}" type="presParOf" srcId="{082BACCA-954B-3741-8428-63879F4E4D5A}" destId="{104747DC-2735-B544-A2B4-E48A5478D09C}" srcOrd="4" destOrd="0" presId="urn:microsoft.com/office/officeart/2005/8/layout/hList7"/>
    <dgm:cxn modelId="{61E301A6-33E9-A748-9E4E-3075944C2D9B}" type="presParOf" srcId="{104747DC-2735-B544-A2B4-E48A5478D09C}" destId="{05F01D1B-4C1E-5643-A5DD-4C22B32E6F6F}" srcOrd="0" destOrd="0" presId="urn:microsoft.com/office/officeart/2005/8/layout/hList7"/>
    <dgm:cxn modelId="{50DEEDC2-1F24-B046-B763-12CEF8087F36}" type="presParOf" srcId="{104747DC-2735-B544-A2B4-E48A5478D09C}" destId="{A88EB7B1-95C5-7747-8E23-ADEC2F842C37}" srcOrd="1" destOrd="0" presId="urn:microsoft.com/office/officeart/2005/8/layout/hList7"/>
    <dgm:cxn modelId="{94F9A75D-9188-FC40-A8DF-77E9E73F56F9}" type="presParOf" srcId="{104747DC-2735-B544-A2B4-E48A5478D09C}" destId="{CF3A062B-C8BB-FD4B-96E1-D49FF991B110}" srcOrd="2" destOrd="0" presId="urn:microsoft.com/office/officeart/2005/8/layout/hList7"/>
    <dgm:cxn modelId="{89AFE453-9EF3-5740-828F-CA0EBE1A8BFA}" type="presParOf" srcId="{104747DC-2735-B544-A2B4-E48A5478D09C}" destId="{EEC56749-5D01-5F48-B838-483F63B5F0BC}" srcOrd="3" destOrd="0" presId="urn:microsoft.com/office/officeart/2005/8/layout/hList7"/>
    <dgm:cxn modelId="{28DE6658-B2FB-E643-BEEE-D36D7987FB36}" type="presParOf" srcId="{082BACCA-954B-3741-8428-63879F4E4D5A}" destId="{618FD4E1-7BB2-5948-995E-B0FAFC2065A1}" srcOrd="5" destOrd="0" presId="urn:microsoft.com/office/officeart/2005/8/layout/hList7"/>
    <dgm:cxn modelId="{001B9A70-BFDC-E541-B5AB-6F2C6E7028F5}" type="presParOf" srcId="{082BACCA-954B-3741-8428-63879F4E4D5A}" destId="{8644AFAC-CFD5-2D4C-BDE9-1BA0EA99B3E9}" srcOrd="6" destOrd="0" presId="urn:microsoft.com/office/officeart/2005/8/layout/hList7"/>
    <dgm:cxn modelId="{70B91802-A36E-1240-AEF4-701B7382513D}" type="presParOf" srcId="{8644AFAC-CFD5-2D4C-BDE9-1BA0EA99B3E9}" destId="{55BF0227-FD84-8C42-9711-B9FD25904760}" srcOrd="0" destOrd="0" presId="urn:microsoft.com/office/officeart/2005/8/layout/hList7"/>
    <dgm:cxn modelId="{F7C01EF1-148C-3143-B162-7E98662323CA}" type="presParOf" srcId="{8644AFAC-CFD5-2D4C-BDE9-1BA0EA99B3E9}" destId="{54F2B561-E9BB-1A4C-B6F6-EBE9ACDA8D4B}" srcOrd="1" destOrd="0" presId="urn:microsoft.com/office/officeart/2005/8/layout/hList7"/>
    <dgm:cxn modelId="{4D82D90B-95CF-5C49-8650-47FE4ED6E93F}" type="presParOf" srcId="{8644AFAC-CFD5-2D4C-BDE9-1BA0EA99B3E9}" destId="{A14E3012-DB8D-A749-8945-DE85386F445F}" srcOrd="2" destOrd="0" presId="urn:microsoft.com/office/officeart/2005/8/layout/hList7"/>
    <dgm:cxn modelId="{738A38C1-3208-654F-AEC0-9049498E6174}" type="presParOf" srcId="{8644AFAC-CFD5-2D4C-BDE9-1BA0EA99B3E9}" destId="{2E153B60-158B-8D4D-8E4A-4567EC2DA86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C7B935F-AE8B-4A3F-8EB4-E04E7F3E281A}" type="doc">
      <dgm:prSet loTypeId="urn:microsoft.com/office/officeart/2005/8/layout/arrow2" loCatId="process" qsTypeId="urn:microsoft.com/office/officeart/2005/8/quickstyle/simple1" qsCatId="simple" csTypeId="urn:microsoft.com/office/officeart/2005/8/colors/accent6_1" csCatId="accent6" phldr="1"/>
      <dgm:spPr/>
      <dgm:t>
        <a:bodyPr/>
        <a:lstStyle/>
        <a:p>
          <a:endParaRPr lang="en-US"/>
        </a:p>
      </dgm:t>
    </dgm:pt>
    <dgm:pt modelId="{8A6D3E6D-DAC3-4391-B9C7-5C3DB91DD99A}">
      <dgm:prSet custT="1"/>
      <dgm:spPr/>
      <dgm:t>
        <a:bodyPr/>
        <a:lstStyle/>
        <a:p>
          <a:pPr algn="ctr" rtl="0"/>
          <a:r>
            <a:rPr lang="en-US" sz="1450" dirty="0"/>
            <a:t>Joint Venture</a:t>
          </a:r>
        </a:p>
      </dgm:t>
    </dgm:pt>
    <dgm:pt modelId="{D164A8C0-49C0-452B-BE44-23134158AFB4}" type="parTrans" cxnId="{EE4DEDBC-77CE-4D56-8ECA-CCCACA44B120}">
      <dgm:prSet/>
      <dgm:spPr/>
      <dgm:t>
        <a:bodyPr/>
        <a:lstStyle/>
        <a:p>
          <a:endParaRPr lang="en-US" sz="1450"/>
        </a:p>
      </dgm:t>
    </dgm:pt>
    <dgm:pt modelId="{4EA9657A-581A-481B-8F98-379774F49A02}" type="sibTrans" cxnId="{EE4DEDBC-77CE-4D56-8ECA-CCCACA44B120}">
      <dgm:prSet/>
      <dgm:spPr/>
      <dgm:t>
        <a:bodyPr/>
        <a:lstStyle/>
        <a:p>
          <a:endParaRPr lang="en-US" sz="1450"/>
        </a:p>
      </dgm:t>
    </dgm:pt>
    <dgm:pt modelId="{7E7DEDE7-E5A9-4839-B9DD-745C7124D328}">
      <dgm:prSet custT="1"/>
      <dgm:spPr/>
      <dgm:t>
        <a:bodyPr/>
        <a:lstStyle/>
        <a:p>
          <a:pPr rtl="0"/>
          <a:r>
            <a:rPr lang="en-US" sz="1450"/>
            <a:t>Exporting</a:t>
          </a:r>
          <a:endParaRPr lang="en-US" sz="1450" dirty="0"/>
        </a:p>
      </dgm:t>
    </dgm:pt>
    <dgm:pt modelId="{8D9AF75D-ECDE-4582-A5A3-BA41635AF947}" type="parTrans" cxnId="{734ADAC9-79D8-427C-BD0F-2C52ECA7FA7E}">
      <dgm:prSet/>
      <dgm:spPr/>
      <dgm:t>
        <a:bodyPr/>
        <a:lstStyle/>
        <a:p>
          <a:endParaRPr lang="en-US" sz="1450"/>
        </a:p>
      </dgm:t>
    </dgm:pt>
    <dgm:pt modelId="{D9B74BAF-9BF4-496D-BE7B-75CE1579BB09}" type="sibTrans" cxnId="{734ADAC9-79D8-427C-BD0F-2C52ECA7FA7E}">
      <dgm:prSet/>
      <dgm:spPr/>
      <dgm:t>
        <a:bodyPr/>
        <a:lstStyle/>
        <a:p>
          <a:endParaRPr lang="en-US" sz="1450"/>
        </a:p>
      </dgm:t>
    </dgm:pt>
    <dgm:pt modelId="{DDC0A0DC-E70C-5140-82A9-093C23A21EF3}">
      <dgm:prSet custT="1"/>
      <dgm:spPr/>
      <dgm:t>
        <a:bodyPr/>
        <a:lstStyle/>
        <a:p>
          <a:pPr rtl="0"/>
          <a:r>
            <a:rPr lang="en-US" sz="1450" dirty="0"/>
            <a:t>Strategic Agreements</a:t>
          </a:r>
        </a:p>
      </dgm:t>
    </dgm:pt>
    <dgm:pt modelId="{48C983A1-A0EE-034B-9551-13584418DC96}" type="parTrans" cxnId="{DB330309-81B5-154A-A33E-4AC9B9B7F74F}">
      <dgm:prSet/>
      <dgm:spPr/>
      <dgm:t>
        <a:bodyPr/>
        <a:lstStyle/>
        <a:p>
          <a:endParaRPr lang="en-US" sz="1450"/>
        </a:p>
      </dgm:t>
    </dgm:pt>
    <dgm:pt modelId="{AB603F65-0633-8D4C-AF88-604B5C3AA826}" type="sibTrans" cxnId="{DB330309-81B5-154A-A33E-4AC9B9B7F74F}">
      <dgm:prSet/>
      <dgm:spPr/>
      <dgm:t>
        <a:bodyPr/>
        <a:lstStyle/>
        <a:p>
          <a:endParaRPr lang="en-US" sz="1450"/>
        </a:p>
      </dgm:t>
    </dgm:pt>
    <dgm:pt modelId="{66355296-9BA2-4143-87E8-BD7EC6AAE6E4}">
      <dgm:prSet custT="1"/>
      <dgm:spPr/>
      <dgm:t>
        <a:bodyPr/>
        <a:lstStyle/>
        <a:p>
          <a:pPr algn="ctr" rtl="0"/>
          <a:r>
            <a:rPr lang="en-US" sz="1450" dirty="0"/>
            <a:t>Wholly- Owned Subsidiary</a:t>
          </a:r>
        </a:p>
      </dgm:t>
    </dgm:pt>
    <dgm:pt modelId="{7376F6AC-BBBC-B64E-9DCF-44FC3EEF5031}" type="parTrans" cxnId="{67CFA825-D99D-0B4B-A30E-1317B8AE6E34}">
      <dgm:prSet/>
      <dgm:spPr/>
      <dgm:t>
        <a:bodyPr/>
        <a:lstStyle/>
        <a:p>
          <a:endParaRPr lang="en-US" sz="1450"/>
        </a:p>
      </dgm:t>
    </dgm:pt>
    <dgm:pt modelId="{F35D518E-721F-1744-80E5-3D6AA9D1F2CE}" type="sibTrans" cxnId="{67CFA825-D99D-0B4B-A30E-1317B8AE6E34}">
      <dgm:prSet/>
      <dgm:spPr/>
      <dgm:t>
        <a:bodyPr/>
        <a:lstStyle/>
        <a:p>
          <a:endParaRPr lang="en-US" sz="1450"/>
        </a:p>
      </dgm:t>
    </dgm:pt>
    <dgm:pt modelId="{E2DF902D-75F8-2D46-92E0-DC3B2BD61F7A}">
      <dgm:prSet custT="1"/>
      <dgm:spPr/>
      <dgm:t>
        <a:bodyPr/>
        <a:lstStyle/>
        <a:p>
          <a:pPr rtl="0"/>
          <a:r>
            <a:rPr lang="en-US" sz="1450" dirty="0"/>
            <a:t>Licensing/ Franchising</a:t>
          </a:r>
        </a:p>
      </dgm:t>
    </dgm:pt>
    <dgm:pt modelId="{085AAAED-AC1D-A847-A8AF-BB96B553F712}" type="parTrans" cxnId="{D2EDB30B-9D86-5041-9531-7BEC1ED9DAE0}">
      <dgm:prSet/>
      <dgm:spPr/>
      <dgm:t>
        <a:bodyPr/>
        <a:lstStyle/>
        <a:p>
          <a:endParaRPr lang="en-US" sz="1450"/>
        </a:p>
      </dgm:t>
    </dgm:pt>
    <dgm:pt modelId="{B3F54C5C-CAAF-7149-8B76-47BF3612CA55}" type="sibTrans" cxnId="{D2EDB30B-9D86-5041-9531-7BEC1ED9DAE0}">
      <dgm:prSet/>
      <dgm:spPr/>
      <dgm:t>
        <a:bodyPr/>
        <a:lstStyle/>
        <a:p>
          <a:endParaRPr lang="en-US" sz="1450"/>
        </a:p>
      </dgm:t>
    </dgm:pt>
    <dgm:pt modelId="{EDF355D4-7175-4859-97E4-F2523DF0F667}" type="pres">
      <dgm:prSet presAssocID="{6C7B935F-AE8B-4A3F-8EB4-E04E7F3E281A}" presName="arrowDiagram" presStyleCnt="0">
        <dgm:presLayoutVars>
          <dgm:chMax val="5"/>
          <dgm:dir/>
          <dgm:resizeHandles val="exact"/>
        </dgm:presLayoutVars>
      </dgm:prSet>
      <dgm:spPr/>
    </dgm:pt>
    <dgm:pt modelId="{DDE09B8C-4711-4AA8-9E10-6F96C506BC05}" type="pres">
      <dgm:prSet presAssocID="{6C7B935F-AE8B-4A3F-8EB4-E04E7F3E281A}" presName="arrow" presStyleLbl="bgShp" presStyleIdx="0" presStyleCnt="1" custLinFactNeighborX="1389" custLinFactNeighborY="-427"/>
      <dgm:spPr/>
    </dgm:pt>
    <dgm:pt modelId="{7FBEF788-7121-C648-B19A-849911A85713}" type="pres">
      <dgm:prSet presAssocID="{6C7B935F-AE8B-4A3F-8EB4-E04E7F3E281A}" presName="arrowDiagram5" presStyleCnt="0"/>
      <dgm:spPr/>
    </dgm:pt>
    <dgm:pt modelId="{0606C060-42C1-B241-80A1-FB9DA769C2D3}" type="pres">
      <dgm:prSet presAssocID="{7E7DEDE7-E5A9-4839-B9DD-745C7124D328}" presName="bullet5a" presStyleLbl="node1" presStyleIdx="0" presStyleCnt="5"/>
      <dgm:spPr/>
    </dgm:pt>
    <dgm:pt modelId="{6BE56CF0-9176-B046-9484-34066D3F9CC1}" type="pres">
      <dgm:prSet presAssocID="{7E7DEDE7-E5A9-4839-B9DD-745C7124D328}" presName="textBox5a" presStyleLbl="revTx" presStyleIdx="0" presStyleCnt="5">
        <dgm:presLayoutVars>
          <dgm:bulletEnabled val="1"/>
        </dgm:presLayoutVars>
      </dgm:prSet>
      <dgm:spPr/>
    </dgm:pt>
    <dgm:pt modelId="{46959B4F-A3AB-B94A-B7F1-6E54DB69B216}" type="pres">
      <dgm:prSet presAssocID="{E2DF902D-75F8-2D46-92E0-DC3B2BD61F7A}" presName="bullet5b" presStyleLbl="node1" presStyleIdx="1" presStyleCnt="5"/>
      <dgm:spPr/>
    </dgm:pt>
    <dgm:pt modelId="{F4EE031F-4821-F542-B7AE-A256E224DF3B}" type="pres">
      <dgm:prSet presAssocID="{E2DF902D-75F8-2D46-92E0-DC3B2BD61F7A}" presName="textBox5b" presStyleLbl="revTx" presStyleIdx="1" presStyleCnt="5">
        <dgm:presLayoutVars>
          <dgm:bulletEnabled val="1"/>
        </dgm:presLayoutVars>
      </dgm:prSet>
      <dgm:spPr/>
    </dgm:pt>
    <dgm:pt modelId="{B02BF52A-F6B5-E649-A251-10F0AE18719A}" type="pres">
      <dgm:prSet presAssocID="{DDC0A0DC-E70C-5140-82A9-093C23A21EF3}" presName="bullet5c" presStyleLbl="node1" presStyleIdx="2" presStyleCnt="5"/>
      <dgm:spPr/>
    </dgm:pt>
    <dgm:pt modelId="{BC6FDA94-51AF-984C-A3ED-80B110C6B3AA}" type="pres">
      <dgm:prSet presAssocID="{DDC0A0DC-E70C-5140-82A9-093C23A21EF3}" presName="textBox5c" presStyleLbl="revTx" presStyleIdx="2" presStyleCnt="5">
        <dgm:presLayoutVars>
          <dgm:bulletEnabled val="1"/>
        </dgm:presLayoutVars>
      </dgm:prSet>
      <dgm:spPr/>
    </dgm:pt>
    <dgm:pt modelId="{7EB855C4-E598-B143-B6A4-D91F50ECBC4F}" type="pres">
      <dgm:prSet presAssocID="{8A6D3E6D-DAC3-4391-B9C7-5C3DB91DD99A}" presName="bullet5d" presStyleLbl="node1" presStyleIdx="3" presStyleCnt="5"/>
      <dgm:spPr/>
    </dgm:pt>
    <dgm:pt modelId="{45B94E7C-79C0-7C4C-B5D5-A364D22196A9}" type="pres">
      <dgm:prSet presAssocID="{8A6D3E6D-DAC3-4391-B9C7-5C3DB91DD99A}" presName="textBox5d" presStyleLbl="revTx" presStyleIdx="3" presStyleCnt="5">
        <dgm:presLayoutVars>
          <dgm:bulletEnabled val="1"/>
        </dgm:presLayoutVars>
      </dgm:prSet>
      <dgm:spPr/>
    </dgm:pt>
    <dgm:pt modelId="{4D047701-9A5C-1149-AEC9-43158833AD36}" type="pres">
      <dgm:prSet presAssocID="{66355296-9BA2-4143-87E8-BD7EC6AAE6E4}" presName="bullet5e" presStyleLbl="node1" presStyleIdx="4" presStyleCnt="5"/>
      <dgm:spPr/>
    </dgm:pt>
    <dgm:pt modelId="{CA01CE1E-D1B3-D042-8936-5776EAFFB84D}" type="pres">
      <dgm:prSet presAssocID="{66355296-9BA2-4143-87E8-BD7EC6AAE6E4}" presName="textBox5e" presStyleLbl="revTx" presStyleIdx="4" presStyleCnt="5" custLinFactNeighborX="-13604" custLinFactNeighborY="-9338">
        <dgm:presLayoutVars>
          <dgm:bulletEnabled val="1"/>
        </dgm:presLayoutVars>
      </dgm:prSet>
      <dgm:spPr/>
    </dgm:pt>
  </dgm:ptLst>
  <dgm:cxnLst>
    <dgm:cxn modelId="{65ED5305-1474-034F-8DAD-A6B29F911C57}" type="presOf" srcId="{7E7DEDE7-E5A9-4839-B9DD-745C7124D328}" destId="{6BE56CF0-9176-B046-9484-34066D3F9CC1}" srcOrd="0" destOrd="0" presId="urn:microsoft.com/office/officeart/2005/8/layout/arrow2"/>
    <dgm:cxn modelId="{DB330309-81B5-154A-A33E-4AC9B9B7F74F}" srcId="{6C7B935F-AE8B-4A3F-8EB4-E04E7F3E281A}" destId="{DDC0A0DC-E70C-5140-82A9-093C23A21EF3}" srcOrd="2" destOrd="0" parTransId="{48C983A1-A0EE-034B-9551-13584418DC96}" sibTransId="{AB603F65-0633-8D4C-AF88-604B5C3AA826}"/>
    <dgm:cxn modelId="{D2EDB30B-9D86-5041-9531-7BEC1ED9DAE0}" srcId="{6C7B935F-AE8B-4A3F-8EB4-E04E7F3E281A}" destId="{E2DF902D-75F8-2D46-92E0-DC3B2BD61F7A}" srcOrd="1" destOrd="0" parTransId="{085AAAED-AC1D-A847-A8AF-BB96B553F712}" sibTransId="{B3F54C5C-CAAF-7149-8B76-47BF3612CA55}"/>
    <dgm:cxn modelId="{67CFA825-D99D-0B4B-A30E-1317B8AE6E34}" srcId="{6C7B935F-AE8B-4A3F-8EB4-E04E7F3E281A}" destId="{66355296-9BA2-4143-87E8-BD7EC6AAE6E4}" srcOrd="4" destOrd="0" parTransId="{7376F6AC-BBBC-B64E-9DCF-44FC3EEF5031}" sibTransId="{F35D518E-721F-1744-80E5-3D6AA9D1F2CE}"/>
    <dgm:cxn modelId="{7EE92D2E-BB41-DB48-BF3D-77230C4839CC}" type="presOf" srcId="{E2DF902D-75F8-2D46-92E0-DC3B2BD61F7A}" destId="{F4EE031F-4821-F542-B7AE-A256E224DF3B}" srcOrd="0" destOrd="0" presId="urn:microsoft.com/office/officeart/2005/8/layout/arrow2"/>
    <dgm:cxn modelId="{BFADF17E-1482-3748-83D1-7ECBB142C39C}" type="presOf" srcId="{8A6D3E6D-DAC3-4391-B9C7-5C3DB91DD99A}" destId="{45B94E7C-79C0-7C4C-B5D5-A364D22196A9}" srcOrd="0" destOrd="0" presId="urn:microsoft.com/office/officeart/2005/8/layout/arrow2"/>
    <dgm:cxn modelId="{EE4DEDBC-77CE-4D56-8ECA-CCCACA44B120}" srcId="{6C7B935F-AE8B-4A3F-8EB4-E04E7F3E281A}" destId="{8A6D3E6D-DAC3-4391-B9C7-5C3DB91DD99A}" srcOrd="3" destOrd="0" parTransId="{D164A8C0-49C0-452B-BE44-23134158AFB4}" sibTransId="{4EA9657A-581A-481B-8F98-379774F49A02}"/>
    <dgm:cxn modelId="{734ADAC9-79D8-427C-BD0F-2C52ECA7FA7E}" srcId="{6C7B935F-AE8B-4A3F-8EB4-E04E7F3E281A}" destId="{7E7DEDE7-E5A9-4839-B9DD-745C7124D328}" srcOrd="0" destOrd="0" parTransId="{8D9AF75D-ECDE-4582-A5A3-BA41635AF947}" sibTransId="{D9B74BAF-9BF4-496D-BE7B-75CE1579BB09}"/>
    <dgm:cxn modelId="{2315D2CE-B26F-A24B-948F-30E4AD3DC3CC}" type="presOf" srcId="{66355296-9BA2-4143-87E8-BD7EC6AAE6E4}" destId="{CA01CE1E-D1B3-D042-8936-5776EAFFB84D}" srcOrd="0" destOrd="0" presId="urn:microsoft.com/office/officeart/2005/8/layout/arrow2"/>
    <dgm:cxn modelId="{1C8342E2-B38C-BB4D-842D-70C5CB182A49}" type="presOf" srcId="{DDC0A0DC-E70C-5140-82A9-093C23A21EF3}" destId="{BC6FDA94-51AF-984C-A3ED-80B110C6B3AA}" srcOrd="0" destOrd="0" presId="urn:microsoft.com/office/officeart/2005/8/layout/arrow2"/>
    <dgm:cxn modelId="{032C1EEC-D78D-439A-8A82-33E480E2EE06}" type="presOf" srcId="{6C7B935F-AE8B-4A3F-8EB4-E04E7F3E281A}" destId="{EDF355D4-7175-4859-97E4-F2523DF0F667}" srcOrd="0" destOrd="0" presId="urn:microsoft.com/office/officeart/2005/8/layout/arrow2"/>
    <dgm:cxn modelId="{A09AAD4C-1709-0542-B151-71EDD86F5E53}" type="presParOf" srcId="{EDF355D4-7175-4859-97E4-F2523DF0F667}" destId="{DDE09B8C-4711-4AA8-9E10-6F96C506BC05}" srcOrd="0" destOrd="0" presId="urn:microsoft.com/office/officeart/2005/8/layout/arrow2"/>
    <dgm:cxn modelId="{49BA858B-CE27-8242-8BD0-5BE74E0E9C51}" type="presParOf" srcId="{EDF355D4-7175-4859-97E4-F2523DF0F667}" destId="{7FBEF788-7121-C648-B19A-849911A85713}" srcOrd="1" destOrd="0" presId="urn:microsoft.com/office/officeart/2005/8/layout/arrow2"/>
    <dgm:cxn modelId="{D78DDAC2-0081-684C-A89D-C4D46CF6E4B4}" type="presParOf" srcId="{7FBEF788-7121-C648-B19A-849911A85713}" destId="{0606C060-42C1-B241-80A1-FB9DA769C2D3}" srcOrd="0" destOrd="0" presId="urn:microsoft.com/office/officeart/2005/8/layout/arrow2"/>
    <dgm:cxn modelId="{774DCECA-B192-794B-AAC8-A57DB494B836}" type="presParOf" srcId="{7FBEF788-7121-C648-B19A-849911A85713}" destId="{6BE56CF0-9176-B046-9484-34066D3F9CC1}" srcOrd="1" destOrd="0" presId="urn:microsoft.com/office/officeart/2005/8/layout/arrow2"/>
    <dgm:cxn modelId="{5DB0FE8B-F67E-3743-B9EF-612C0F2D33B7}" type="presParOf" srcId="{7FBEF788-7121-C648-B19A-849911A85713}" destId="{46959B4F-A3AB-B94A-B7F1-6E54DB69B216}" srcOrd="2" destOrd="0" presId="urn:microsoft.com/office/officeart/2005/8/layout/arrow2"/>
    <dgm:cxn modelId="{38F5892D-0F41-3741-8E22-6EC08B8E3904}" type="presParOf" srcId="{7FBEF788-7121-C648-B19A-849911A85713}" destId="{F4EE031F-4821-F542-B7AE-A256E224DF3B}" srcOrd="3" destOrd="0" presId="urn:microsoft.com/office/officeart/2005/8/layout/arrow2"/>
    <dgm:cxn modelId="{BEC905DA-07E2-C243-8295-BF75308F6DA2}" type="presParOf" srcId="{7FBEF788-7121-C648-B19A-849911A85713}" destId="{B02BF52A-F6B5-E649-A251-10F0AE18719A}" srcOrd="4" destOrd="0" presId="urn:microsoft.com/office/officeart/2005/8/layout/arrow2"/>
    <dgm:cxn modelId="{E1F707C4-1DC2-A943-BE25-0357464EBD9E}" type="presParOf" srcId="{7FBEF788-7121-C648-B19A-849911A85713}" destId="{BC6FDA94-51AF-984C-A3ED-80B110C6B3AA}" srcOrd="5" destOrd="0" presId="urn:microsoft.com/office/officeart/2005/8/layout/arrow2"/>
    <dgm:cxn modelId="{A330726E-DE44-5943-B0A8-E4AE510DA78D}" type="presParOf" srcId="{7FBEF788-7121-C648-B19A-849911A85713}" destId="{7EB855C4-E598-B143-B6A4-D91F50ECBC4F}" srcOrd="6" destOrd="0" presId="urn:microsoft.com/office/officeart/2005/8/layout/arrow2"/>
    <dgm:cxn modelId="{9EE9B74E-52F5-7C47-AF99-33A2C52738E0}" type="presParOf" srcId="{7FBEF788-7121-C648-B19A-849911A85713}" destId="{45B94E7C-79C0-7C4C-B5D5-A364D22196A9}" srcOrd="7" destOrd="0" presId="urn:microsoft.com/office/officeart/2005/8/layout/arrow2"/>
    <dgm:cxn modelId="{E087979A-8AB7-ED45-9C9C-B86B1D5A12F1}" type="presParOf" srcId="{7FBEF788-7121-C648-B19A-849911A85713}" destId="{4D047701-9A5C-1149-AEC9-43158833AD36}" srcOrd="8" destOrd="0" presId="urn:microsoft.com/office/officeart/2005/8/layout/arrow2"/>
    <dgm:cxn modelId="{A637BB7D-5E96-9D4B-8271-1D8BB0915CC5}" type="presParOf" srcId="{7FBEF788-7121-C648-B19A-849911A85713}" destId="{CA01CE1E-D1B3-D042-8936-5776EAFFB84D}" srcOrd="9" destOrd="0" presId="urn:microsoft.com/office/officeart/2005/8/layout/arrow2"/>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A96C5A0E-4121-884A-9569-FCD51151F0A6}" type="doc">
      <dgm:prSet loTypeId="urn:microsoft.com/office/officeart/2005/8/layout/radial5" loCatId="" qsTypeId="urn:microsoft.com/office/officeart/2005/8/quickstyle/simple1" qsCatId="simple" csTypeId="urn:microsoft.com/office/officeart/2005/8/colors/accent6_1" csCatId="accent6" phldr="1"/>
      <dgm:spPr/>
      <dgm:t>
        <a:bodyPr/>
        <a:lstStyle/>
        <a:p>
          <a:endParaRPr lang="en-US"/>
        </a:p>
      </dgm:t>
    </dgm:pt>
    <dgm:pt modelId="{9B6970DF-B858-D746-AF89-EAD8E1D1CA87}">
      <dgm:prSet custT="1"/>
      <dgm:spPr>
        <a:xfrm>
          <a:off x="3200397" y="2032"/>
          <a:ext cx="1981205" cy="10682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ln>
        <a:effectLst/>
      </dgm:spPr>
      <dgm:t>
        <a:bodyPr/>
        <a:lstStyle/>
        <a:p>
          <a:pPr>
            <a:buNone/>
          </a:pPr>
          <a:r>
            <a:rPr lang="en-US" sz="1400">
              <a:solidFill>
                <a:srgbClr val="000000">
                  <a:hueOff val="0"/>
                  <a:satOff val="0"/>
                  <a:lumOff val="0"/>
                  <a:alphaOff val="0"/>
                </a:srgbClr>
              </a:solidFill>
              <a:latin typeface="Arial"/>
              <a:ea typeface="+mn-ea"/>
              <a:cs typeface="+mn-cs"/>
            </a:rPr>
            <a:t>Favorable or Neutral Governing Law</a:t>
          </a:r>
        </a:p>
      </dgm:t>
    </dgm:pt>
    <dgm:pt modelId="{C6F4F511-50CF-2345-8849-796E122E3739}" type="parTrans" cxnId="{A347648E-9EE4-474F-AB15-A11EE1A23C7D}">
      <dgm:prSet/>
      <dgm:spPr>
        <a:xfrm rot="16200000">
          <a:off x="4093517" y="1078098"/>
          <a:ext cx="194966" cy="363192"/>
        </a:xfrm>
        <a:prstGeom prst="rightArrow">
          <a:avLst>
            <a:gd name="adj1" fmla="val 60000"/>
            <a:gd name="adj2" fmla="val 50000"/>
          </a:avLst>
        </a:prstGeom>
        <a:solidFill>
          <a:srgbClr val="2D2D8A">
            <a:tint val="60000"/>
            <a:hueOff val="0"/>
            <a:satOff val="0"/>
            <a:lumOff val="0"/>
            <a:alphaOff val="0"/>
          </a:srgbClr>
        </a:solidFill>
        <a:ln>
          <a:noFill/>
        </a:ln>
        <a:effectLst/>
      </dgm:spPr>
      <dgm:t>
        <a:bodyPr/>
        <a:lstStyle/>
        <a:p>
          <a:pPr>
            <a:buNone/>
          </a:pPr>
          <a:endParaRPr lang="en-US">
            <a:solidFill>
              <a:srgbClr val="000000">
                <a:hueOff val="0"/>
                <a:satOff val="0"/>
                <a:lumOff val="0"/>
                <a:alphaOff val="0"/>
              </a:srgbClr>
            </a:solidFill>
            <a:latin typeface="Arial"/>
            <a:ea typeface="+mn-ea"/>
            <a:cs typeface="+mn-cs"/>
          </a:endParaRPr>
        </a:p>
      </dgm:t>
    </dgm:pt>
    <dgm:pt modelId="{61AB2E8A-02DA-DA4E-9D3E-8F92A2B8C6C6}" type="sibTrans" cxnId="{A347648E-9EE4-474F-AB15-A11EE1A23C7D}">
      <dgm:prSet/>
      <dgm:spPr/>
      <dgm:t>
        <a:bodyPr/>
        <a:lstStyle/>
        <a:p>
          <a:endParaRPr lang="en-US"/>
        </a:p>
      </dgm:t>
    </dgm:pt>
    <dgm:pt modelId="{0A350CFC-C45F-6344-8DB4-09550D20AF0D}">
      <dgm:prSet custT="1"/>
      <dgm:spPr>
        <a:xfrm>
          <a:off x="942530" y="1497893"/>
          <a:ext cx="1981205" cy="10682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ln>
        <a:effectLst/>
      </dgm:spPr>
      <dgm:t>
        <a:bodyPr/>
        <a:lstStyle/>
        <a:p>
          <a:pPr>
            <a:buNone/>
          </a:pPr>
          <a:r>
            <a:rPr lang="en-US" sz="1400">
              <a:solidFill>
                <a:srgbClr val="000000">
                  <a:hueOff val="0"/>
                  <a:satOff val="0"/>
                  <a:lumOff val="0"/>
                  <a:alphaOff val="0"/>
                </a:srgbClr>
              </a:solidFill>
              <a:latin typeface="Arial"/>
              <a:ea typeface="+mn-ea"/>
              <a:cs typeface="+mn-cs"/>
            </a:rPr>
            <a:t>Internal (contractual) dispute-resolution process</a:t>
          </a:r>
        </a:p>
      </dgm:t>
    </dgm:pt>
    <dgm:pt modelId="{BD2F0EAB-5795-A24B-9F32-A262D9A0EF7F}" type="parTrans" cxnId="{D2FF18D0-A7B0-EB44-9140-E0B7C86BC21D}">
      <dgm:prSet/>
      <dgm:spPr>
        <a:xfrm rot="10800000">
          <a:off x="3085625" y="1850403"/>
          <a:ext cx="343203" cy="363192"/>
        </a:xfrm>
        <a:prstGeom prst="rightArrow">
          <a:avLst>
            <a:gd name="adj1" fmla="val 60000"/>
            <a:gd name="adj2" fmla="val 50000"/>
          </a:avLst>
        </a:prstGeom>
        <a:solidFill>
          <a:srgbClr val="2D2D8A">
            <a:tint val="60000"/>
            <a:hueOff val="0"/>
            <a:satOff val="0"/>
            <a:lumOff val="0"/>
            <a:alphaOff val="0"/>
          </a:srgbClr>
        </a:solidFill>
        <a:ln>
          <a:noFill/>
        </a:ln>
        <a:effectLst/>
      </dgm:spPr>
      <dgm:t>
        <a:bodyPr/>
        <a:lstStyle/>
        <a:p>
          <a:pPr>
            <a:buNone/>
          </a:pPr>
          <a:endParaRPr lang="en-US">
            <a:solidFill>
              <a:srgbClr val="000000">
                <a:hueOff val="0"/>
                <a:satOff val="0"/>
                <a:lumOff val="0"/>
                <a:alphaOff val="0"/>
              </a:srgbClr>
            </a:solidFill>
            <a:latin typeface="Arial"/>
            <a:ea typeface="+mn-ea"/>
            <a:cs typeface="+mn-cs"/>
          </a:endParaRPr>
        </a:p>
      </dgm:t>
    </dgm:pt>
    <dgm:pt modelId="{34E2E2C6-06A1-0747-B6B4-6F869FF27281}" type="sibTrans" cxnId="{D2FF18D0-A7B0-EB44-9140-E0B7C86BC21D}">
      <dgm:prSet/>
      <dgm:spPr/>
      <dgm:t>
        <a:bodyPr/>
        <a:lstStyle/>
        <a:p>
          <a:endParaRPr lang="en-US"/>
        </a:p>
      </dgm:t>
    </dgm:pt>
    <dgm:pt modelId="{6B00DC88-D99F-C442-924C-1DF8574EC7A1}">
      <dgm:prSet custT="1"/>
      <dgm:spPr>
        <a:xfrm>
          <a:off x="5562600" y="1497893"/>
          <a:ext cx="1981205" cy="10682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ln>
        <a:effectLst/>
      </dgm:spPr>
      <dgm:t>
        <a:bodyPr/>
        <a:lstStyle/>
        <a:p>
          <a:pPr>
            <a:buNone/>
          </a:pPr>
          <a:r>
            <a:rPr lang="en-US" sz="1400">
              <a:solidFill>
                <a:srgbClr val="000000">
                  <a:hueOff val="0"/>
                  <a:satOff val="0"/>
                  <a:lumOff val="0"/>
                  <a:alphaOff val="0"/>
                </a:srgbClr>
              </a:solidFill>
              <a:latin typeface="Arial"/>
              <a:ea typeface="+mn-ea"/>
              <a:cs typeface="+mn-cs"/>
            </a:rPr>
            <a:t>External dispute resolution                 (arbitration, mediation, exclusive jurisdiction)</a:t>
          </a:r>
        </a:p>
      </dgm:t>
    </dgm:pt>
    <dgm:pt modelId="{3911CB08-9241-4D45-ADD7-9C11CC237C3F}" type="parTrans" cxnId="{105593E5-CF35-FB44-953F-F971A7C47B26}">
      <dgm:prSet/>
      <dgm:spPr>
        <a:xfrm>
          <a:off x="4976126" y="1850403"/>
          <a:ext cx="398501" cy="363192"/>
        </a:xfrm>
        <a:prstGeom prst="rightArrow">
          <a:avLst>
            <a:gd name="adj1" fmla="val 60000"/>
            <a:gd name="adj2" fmla="val 50000"/>
          </a:avLst>
        </a:prstGeom>
        <a:solidFill>
          <a:srgbClr val="2D2D8A">
            <a:tint val="60000"/>
            <a:hueOff val="0"/>
            <a:satOff val="0"/>
            <a:lumOff val="0"/>
            <a:alphaOff val="0"/>
          </a:srgbClr>
        </a:solidFill>
        <a:ln>
          <a:noFill/>
        </a:ln>
        <a:effectLst/>
      </dgm:spPr>
      <dgm:t>
        <a:bodyPr/>
        <a:lstStyle/>
        <a:p>
          <a:pPr>
            <a:buNone/>
          </a:pPr>
          <a:endParaRPr lang="en-US">
            <a:solidFill>
              <a:srgbClr val="000000">
                <a:hueOff val="0"/>
                <a:satOff val="0"/>
                <a:lumOff val="0"/>
                <a:alphaOff val="0"/>
              </a:srgbClr>
            </a:solidFill>
            <a:latin typeface="Arial"/>
            <a:ea typeface="+mn-ea"/>
            <a:cs typeface="+mn-cs"/>
          </a:endParaRPr>
        </a:p>
      </dgm:t>
    </dgm:pt>
    <dgm:pt modelId="{2F1DD78D-C8C9-6B4F-A922-69D6D7AFBD80}" type="sibTrans" cxnId="{105593E5-CF35-FB44-953F-F971A7C47B26}">
      <dgm:prSet/>
      <dgm:spPr/>
      <dgm:t>
        <a:bodyPr/>
        <a:lstStyle/>
        <a:p>
          <a:endParaRPr lang="en-US"/>
        </a:p>
      </dgm:t>
    </dgm:pt>
    <dgm:pt modelId="{9C7FEC4C-0E48-0B4A-8964-CC054E6F710E}">
      <dgm:prSet custT="1"/>
      <dgm:spPr>
        <a:xfrm>
          <a:off x="3200397" y="2995786"/>
          <a:ext cx="1981205" cy="10682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ln>
        <a:effectLst/>
      </dgm:spPr>
      <dgm:t>
        <a:bodyPr/>
        <a:lstStyle/>
        <a:p>
          <a:pPr>
            <a:buNone/>
          </a:pPr>
          <a:r>
            <a:rPr lang="en-US" sz="1400">
              <a:solidFill>
                <a:srgbClr val="000000">
                  <a:hueOff val="0"/>
                  <a:satOff val="0"/>
                  <a:lumOff val="0"/>
                  <a:alphaOff val="0"/>
                </a:srgbClr>
              </a:solidFill>
              <a:latin typeface="Arial"/>
              <a:ea typeface="+mn-ea"/>
              <a:cs typeface="+mn-cs"/>
            </a:rPr>
            <a:t>Adjudicatory Process and Enforcement Mechanisms</a:t>
          </a:r>
        </a:p>
      </dgm:t>
    </dgm:pt>
    <dgm:pt modelId="{653541D0-2DD1-3A41-919E-2ABED06A68F0}" type="parTrans" cxnId="{CB854E4D-1152-DC43-B9C4-A17D0C129605}">
      <dgm:prSet/>
      <dgm:spPr>
        <a:xfrm rot="5400000">
          <a:off x="4092978" y="2623694"/>
          <a:ext cx="196043" cy="363192"/>
        </a:xfrm>
        <a:prstGeom prst="rightArrow">
          <a:avLst>
            <a:gd name="adj1" fmla="val 60000"/>
            <a:gd name="adj2" fmla="val 50000"/>
          </a:avLst>
        </a:prstGeom>
        <a:solidFill>
          <a:srgbClr val="2D2D8A">
            <a:tint val="60000"/>
            <a:hueOff val="0"/>
            <a:satOff val="0"/>
            <a:lumOff val="0"/>
            <a:alphaOff val="0"/>
          </a:srgbClr>
        </a:solidFill>
        <a:ln>
          <a:noFill/>
        </a:ln>
        <a:effectLst/>
      </dgm:spPr>
      <dgm:t>
        <a:bodyPr/>
        <a:lstStyle/>
        <a:p>
          <a:pPr>
            <a:buNone/>
          </a:pPr>
          <a:endParaRPr lang="en-US">
            <a:solidFill>
              <a:srgbClr val="000000">
                <a:hueOff val="0"/>
                <a:satOff val="0"/>
                <a:lumOff val="0"/>
                <a:alphaOff val="0"/>
              </a:srgbClr>
            </a:solidFill>
            <a:latin typeface="Arial"/>
            <a:ea typeface="+mn-ea"/>
            <a:cs typeface="+mn-cs"/>
          </a:endParaRPr>
        </a:p>
      </dgm:t>
    </dgm:pt>
    <dgm:pt modelId="{CFD183A2-A45C-614F-BE00-FFF0E9F39654}" type="sibTrans" cxnId="{CB854E4D-1152-DC43-B9C4-A17D0C129605}">
      <dgm:prSet/>
      <dgm:spPr/>
      <dgm:t>
        <a:bodyPr/>
        <a:lstStyle/>
        <a:p>
          <a:endParaRPr lang="en-US"/>
        </a:p>
      </dgm:t>
    </dgm:pt>
    <dgm:pt modelId="{C4D77911-90A4-7447-95B2-94D9FBE54558}">
      <dgm:prSet phldrT="[Text]"/>
      <dgm:spPr>
        <a:xfrm>
          <a:off x="3571290" y="1438107"/>
          <a:ext cx="1239419" cy="1187784"/>
        </a:xfrm>
        <a:prstGeom prst="ellipse">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ln>
        <a:effectLst/>
      </dgm:spPr>
      <dgm:t>
        <a:bodyPr/>
        <a:lstStyle/>
        <a:p>
          <a:pPr>
            <a:buNone/>
          </a:pPr>
          <a:r>
            <a:rPr lang="en-US">
              <a:solidFill>
                <a:srgbClr val="000000">
                  <a:hueOff val="0"/>
                  <a:satOff val="0"/>
                  <a:lumOff val="0"/>
                  <a:alphaOff val="0"/>
                </a:srgbClr>
              </a:solidFill>
              <a:latin typeface="Arial"/>
              <a:ea typeface="+mn-ea"/>
              <a:cs typeface="+mn-cs"/>
            </a:rPr>
            <a:t>Mitigation Strategy</a:t>
          </a:r>
        </a:p>
      </dgm:t>
    </dgm:pt>
    <dgm:pt modelId="{915BED19-7C86-1D4D-8856-8BF1E93826FE}" type="parTrans" cxnId="{9A48C04A-9673-1643-A7C1-169188CBA71F}">
      <dgm:prSet/>
      <dgm:spPr/>
      <dgm:t>
        <a:bodyPr/>
        <a:lstStyle/>
        <a:p>
          <a:endParaRPr lang="en-US"/>
        </a:p>
      </dgm:t>
    </dgm:pt>
    <dgm:pt modelId="{3C87BF26-2759-8D48-BF2F-BB09237BA883}" type="sibTrans" cxnId="{9A48C04A-9673-1643-A7C1-169188CBA71F}">
      <dgm:prSet/>
      <dgm:spPr/>
      <dgm:t>
        <a:bodyPr/>
        <a:lstStyle/>
        <a:p>
          <a:endParaRPr lang="en-US"/>
        </a:p>
      </dgm:t>
    </dgm:pt>
    <dgm:pt modelId="{DE475E25-B16A-1C41-AEAB-C62544E78276}" type="pres">
      <dgm:prSet presAssocID="{A96C5A0E-4121-884A-9569-FCD51151F0A6}" presName="Name0" presStyleCnt="0">
        <dgm:presLayoutVars>
          <dgm:chMax val="1"/>
          <dgm:dir/>
          <dgm:animLvl val="ctr"/>
          <dgm:resizeHandles val="exact"/>
        </dgm:presLayoutVars>
      </dgm:prSet>
      <dgm:spPr/>
    </dgm:pt>
    <dgm:pt modelId="{F0C2F7E4-1E33-DB47-AA32-D5334CB15DF5}" type="pres">
      <dgm:prSet presAssocID="{C4D77911-90A4-7447-95B2-94D9FBE54558}" presName="centerShape" presStyleLbl="node0" presStyleIdx="0" presStyleCnt="1" custScaleX="134275" custScaleY="128681"/>
      <dgm:spPr/>
    </dgm:pt>
    <dgm:pt modelId="{5E84B53A-2BB1-4042-81E8-80E34A73CBF2}" type="pres">
      <dgm:prSet presAssocID="{C6F4F511-50CF-2345-8849-796E122E3739}" presName="parTrans" presStyleLbl="sibTrans2D1" presStyleIdx="0" presStyleCnt="4"/>
      <dgm:spPr/>
    </dgm:pt>
    <dgm:pt modelId="{4FC34406-0C17-DA4E-B653-1A77BE9BC918}" type="pres">
      <dgm:prSet presAssocID="{C6F4F511-50CF-2345-8849-796E122E3739}" presName="connectorText" presStyleLbl="sibTrans2D1" presStyleIdx="0" presStyleCnt="4"/>
      <dgm:spPr/>
    </dgm:pt>
    <dgm:pt modelId="{B103900F-D991-314A-B6C0-F6A7B51BE892}" type="pres">
      <dgm:prSet presAssocID="{9B6970DF-B858-D746-AF89-EAD8E1D1CA87}" presName="node" presStyleLbl="node1" presStyleIdx="0" presStyleCnt="4" custScaleX="185469">
        <dgm:presLayoutVars>
          <dgm:bulletEnabled val="1"/>
        </dgm:presLayoutVars>
      </dgm:prSet>
      <dgm:spPr>
        <a:prstGeom prst="roundRect">
          <a:avLst/>
        </a:prstGeom>
      </dgm:spPr>
    </dgm:pt>
    <dgm:pt modelId="{E8458FAF-52E4-D541-BE79-F1C1FC26F07C}" type="pres">
      <dgm:prSet presAssocID="{3911CB08-9241-4D45-ADD7-9C11CC237C3F}" presName="parTrans" presStyleLbl="sibTrans2D1" presStyleIdx="1" presStyleCnt="4"/>
      <dgm:spPr/>
    </dgm:pt>
    <dgm:pt modelId="{158A677F-6CE0-DF4E-A25F-6AA93FD92BE3}" type="pres">
      <dgm:prSet presAssocID="{3911CB08-9241-4D45-ADD7-9C11CC237C3F}" presName="connectorText" presStyleLbl="sibTrans2D1" presStyleIdx="1" presStyleCnt="4"/>
      <dgm:spPr/>
    </dgm:pt>
    <dgm:pt modelId="{50449E4B-9D89-6746-A192-87A3E1BCF8C0}" type="pres">
      <dgm:prSet presAssocID="{6B00DC88-D99F-C442-924C-1DF8574EC7A1}" presName="node" presStyleLbl="node1" presStyleIdx="1" presStyleCnt="4" custScaleX="185469" custRadScaleRad="157916">
        <dgm:presLayoutVars>
          <dgm:bulletEnabled val="1"/>
        </dgm:presLayoutVars>
      </dgm:prSet>
      <dgm:spPr>
        <a:prstGeom prst="roundRect">
          <a:avLst/>
        </a:prstGeom>
      </dgm:spPr>
    </dgm:pt>
    <dgm:pt modelId="{41F2C874-75AD-BB47-A187-0CF8C156C8A3}" type="pres">
      <dgm:prSet presAssocID="{653541D0-2DD1-3A41-919E-2ABED06A68F0}" presName="parTrans" presStyleLbl="sibTrans2D1" presStyleIdx="2" presStyleCnt="4"/>
      <dgm:spPr/>
    </dgm:pt>
    <dgm:pt modelId="{E8FC40DB-2293-0042-9C5C-D49421D5C41E}" type="pres">
      <dgm:prSet presAssocID="{653541D0-2DD1-3A41-919E-2ABED06A68F0}" presName="connectorText" presStyleLbl="sibTrans2D1" presStyleIdx="2" presStyleCnt="4"/>
      <dgm:spPr/>
    </dgm:pt>
    <dgm:pt modelId="{9B511564-9AA2-8843-8884-9C78CE93D940}" type="pres">
      <dgm:prSet presAssocID="{9C7FEC4C-0E48-0B4A-8964-CC054E6F710E}" presName="node" presStyleLbl="node1" presStyleIdx="2" presStyleCnt="4" custScaleX="185469" custRadScaleRad="150940">
        <dgm:presLayoutVars>
          <dgm:bulletEnabled val="1"/>
        </dgm:presLayoutVars>
      </dgm:prSet>
      <dgm:spPr>
        <a:prstGeom prst="roundRect">
          <a:avLst/>
        </a:prstGeom>
      </dgm:spPr>
    </dgm:pt>
    <dgm:pt modelId="{7206A74A-4ECE-8B4D-A55D-3191ECBC42BD}" type="pres">
      <dgm:prSet presAssocID="{BD2F0EAB-5795-A24B-9F32-A262D9A0EF7F}" presName="parTrans" presStyleLbl="sibTrans2D1" presStyleIdx="3" presStyleCnt="4"/>
      <dgm:spPr/>
    </dgm:pt>
    <dgm:pt modelId="{C468520A-DBD0-7F49-9205-806A8B1AF4B0}" type="pres">
      <dgm:prSet presAssocID="{BD2F0EAB-5795-A24B-9F32-A262D9A0EF7F}" presName="connectorText" presStyleLbl="sibTrans2D1" presStyleIdx="3" presStyleCnt="4"/>
      <dgm:spPr/>
    </dgm:pt>
    <dgm:pt modelId="{CB3186B3-ABBC-FA49-BB73-CA2DCB42778B}" type="pres">
      <dgm:prSet presAssocID="{0A350CFC-C45F-6344-8DB4-09550D20AF0D}" presName="node" presStyleLbl="node1" presStyleIdx="3" presStyleCnt="4" custScaleX="185469" custRadScaleRad="150941">
        <dgm:presLayoutVars>
          <dgm:bulletEnabled val="1"/>
        </dgm:presLayoutVars>
      </dgm:prSet>
      <dgm:spPr>
        <a:prstGeom prst="roundRect">
          <a:avLst/>
        </a:prstGeom>
      </dgm:spPr>
    </dgm:pt>
  </dgm:ptLst>
  <dgm:cxnLst>
    <dgm:cxn modelId="{A01B4112-10B0-EB48-B45D-574AC3585D23}" type="presOf" srcId="{BD2F0EAB-5795-A24B-9F32-A262D9A0EF7F}" destId="{7206A74A-4ECE-8B4D-A55D-3191ECBC42BD}" srcOrd="0" destOrd="0" presId="urn:microsoft.com/office/officeart/2005/8/layout/radial5"/>
    <dgm:cxn modelId="{666D692F-549B-1642-995C-B1DF06E9DBC2}" type="presOf" srcId="{9B6970DF-B858-D746-AF89-EAD8E1D1CA87}" destId="{B103900F-D991-314A-B6C0-F6A7B51BE892}" srcOrd="0" destOrd="0" presId="urn:microsoft.com/office/officeart/2005/8/layout/radial5"/>
    <dgm:cxn modelId="{60EBC842-56F2-4642-9E55-5E8EB69DB9A6}" type="presOf" srcId="{9C7FEC4C-0E48-0B4A-8964-CC054E6F710E}" destId="{9B511564-9AA2-8843-8884-9C78CE93D940}" srcOrd="0" destOrd="0" presId="urn:microsoft.com/office/officeart/2005/8/layout/radial5"/>
    <dgm:cxn modelId="{9B3B3144-16C2-E64D-A3F0-4F2E47CB993C}" type="presOf" srcId="{C4D77911-90A4-7447-95B2-94D9FBE54558}" destId="{F0C2F7E4-1E33-DB47-AA32-D5334CB15DF5}" srcOrd="0" destOrd="0" presId="urn:microsoft.com/office/officeart/2005/8/layout/radial5"/>
    <dgm:cxn modelId="{0A017348-F48C-D947-88C5-57757B4E4083}" type="presOf" srcId="{A96C5A0E-4121-884A-9569-FCD51151F0A6}" destId="{DE475E25-B16A-1C41-AEAB-C62544E78276}" srcOrd="0" destOrd="0" presId="urn:microsoft.com/office/officeart/2005/8/layout/radial5"/>
    <dgm:cxn modelId="{9A48C04A-9673-1643-A7C1-169188CBA71F}" srcId="{A96C5A0E-4121-884A-9569-FCD51151F0A6}" destId="{C4D77911-90A4-7447-95B2-94D9FBE54558}" srcOrd="0" destOrd="0" parTransId="{915BED19-7C86-1D4D-8856-8BF1E93826FE}" sibTransId="{3C87BF26-2759-8D48-BF2F-BB09237BA883}"/>
    <dgm:cxn modelId="{122C226D-BEF5-684E-9149-803B123CCAE3}" type="presOf" srcId="{6B00DC88-D99F-C442-924C-1DF8574EC7A1}" destId="{50449E4B-9D89-6746-A192-87A3E1BCF8C0}" srcOrd="0" destOrd="0" presId="urn:microsoft.com/office/officeart/2005/8/layout/radial5"/>
    <dgm:cxn modelId="{CB854E4D-1152-DC43-B9C4-A17D0C129605}" srcId="{C4D77911-90A4-7447-95B2-94D9FBE54558}" destId="{9C7FEC4C-0E48-0B4A-8964-CC054E6F710E}" srcOrd="2" destOrd="0" parTransId="{653541D0-2DD1-3A41-919E-2ABED06A68F0}" sibTransId="{CFD183A2-A45C-614F-BE00-FFF0E9F39654}"/>
    <dgm:cxn modelId="{EC582C4E-A17E-2B47-B36A-B5A5CDD8F0BF}" type="presOf" srcId="{0A350CFC-C45F-6344-8DB4-09550D20AF0D}" destId="{CB3186B3-ABBC-FA49-BB73-CA2DCB42778B}" srcOrd="0" destOrd="0" presId="urn:microsoft.com/office/officeart/2005/8/layout/radial5"/>
    <dgm:cxn modelId="{EE520754-108E-2E4E-846E-5EE36AF323CC}" type="presOf" srcId="{653541D0-2DD1-3A41-919E-2ABED06A68F0}" destId="{E8FC40DB-2293-0042-9C5C-D49421D5C41E}" srcOrd="1" destOrd="0" presId="urn:microsoft.com/office/officeart/2005/8/layout/radial5"/>
    <dgm:cxn modelId="{A347648E-9EE4-474F-AB15-A11EE1A23C7D}" srcId="{C4D77911-90A4-7447-95B2-94D9FBE54558}" destId="{9B6970DF-B858-D746-AF89-EAD8E1D1CA87}" srcOrd="0" destOrd="0" parTransId="{C6F4F511-50CF-2345-8849-796E122E3739}" sibTransId="{61AB2E8A-02DA-DA4E-9D3E-8F92A2B8C6C6}"/>
    <dgm:cxn modelId="{7BA137C1-BBDB-594D-9F2A-F7D1837C88B3}" type="presOf" srcId="{3911CB08-9241-4D45-ADD7-9C11CC237C3F}" destId="{158A677F-6CE0-DF4E-A25F-6AA93FD92BE3}" srcOrd="1" destOrd="0" presId="urn:microsoft.com/office/officeart/2005/8/layout/radial5"/>
    <dgm:cxn modelId="{D2FF18D0-A7B0-EB44-9140-E0B7C86BC21D}" srcId="{C4D77911-90A4-7447-95B2-94D9FBE54558}" destId="{0A350CFC-C45F-6344-8DB4-09550D20AF0D}" srcOrd="3" destOrd="0" parTransId="{BD2F0EAB-5795-A24B-9F32-A262D9A0EF7F}" sibTransId="{34E2E2C6-06A1-0747-B6B4-6F869FF27281}"/>
    <dgm:cxn modelId="{91AD86DA-AF6A-0D44-826E-21E366FDDECF}" type="presOf" srcId="{BD2F0EAB-5795-A24B-9F32-A262D9A0EF7F}" destId="{C468520A-DBD0-7F49-9205-806A8B1AF4B0}" srcOrd="1" destOrd="0" presId="urn:microsoft.com/office/officeart/2005/8/layout/radial5"/>
    <dgm:cxn modelId="{50696CE3-83F0-7F44-B8D2-B9042A5311DD}" type="presOf" srcId="{3911CB08-9241-4D45-ADD7-9C11CC237C3F}" destId="{E8458FAF-52E4-D541-BE79-F1C1FC26F07C}" srcOrd="0" destOrd="0" presId="urn:microsoft.com/office/officeart/2005/8/layout/radial5"/>
    <dgm:cxn modelId="{105593E5-CF35-FB44-953F-F971A7C47B26}" srcId="{C4D77911-90A4-7447-95B2-94D9FBE54558}" destId="{6B00DC88-D99F-C442-924C-1DF8574EC7A1}" srcOrd="1" destOrd="0" parTransId="{3911CB08-9241-4D45-ADD7-9C11CC237C3F}" sibTransId="{2F1DD78D-C8C9-6B4F-A922-69D6D7AFBD80}"/>
    <dgm:cxn modelId="{C2E030E8-DDA1-294E-B753-687E42D4DE16}" type="presOf" srcId="{653541D0-2DD1-3A41-919E-2ABED06A68F0}" destId="{41F2C874-75AD-BB47-A187-0CF8C156C8A3}" srcOrd="0" destOrd="0" presId="urn:microsoft.com/office/officeart/2005/8/layout/radial5"/>
    <dgm:cxn modelId="{5F5653F6-90D9-2045-9E2C-85C27FF70F7E}" type="presOf" srcId="{C6F4F511-50CF-2345-8849-796E122E3739}" destId="{4FC34406-0C17-DA4E-B653-1A77BE9BC918}" srcOrd="1" destOrd="0" presId="urn:microsoft.com/office/officeart/2005/8/layout/radial5"/>
    <dgm:cxn modelId="{946629FA-FEDC-5346-8427-50530FFFD96A}" type="presOf" srcId="{C6F4F511-50CF-2345-8849-796E122E3739}" destId="{5E84B53A-2BB1-4042-81E8-80E34A73CBF2}" srcOrd="0" destOrd="0" presId="urn:microsoft.com/office/officeart/2005/8/layout/radial5"/>
    <dgm:cxn modelId="{4858891D-8438-DF49-8854-F60915B57516}" type="presParOf" srcId="{DE475E25-B16A-1C41-AEAB-C62544E78276}" destId="{F0C2F7E4-1E33-DB47-AA32-D5334CB15DF5}" srcOrd="0" destOrd="0" presId="urn:microsoft.com/office/officeart/2005/8/layout/radial5"/>
    <dgm:cxn modelId="{27C002C0-E134-D342-A964-3D43E22DCF31}" type="presParOf" srcId="{DE475E25-B16A-1C41-AEAB-C62544E78276}" destId="{5E84B53A-2BB1-4042-81E8-80E34A73CBF2}" srcOrd="1" destOrd="0" presId="urn:microsoft.com/office/officeart/2005/8/layout/radial5"/>
    <dgm:cxn modelId="{EE0F6E8C-3F95-4B44-9E4B-E778017A3246}" type="presParOf" srcId="{5E84B53A-2BB1-4042-81E8-80E34A73CBF2}" destId="{4FC34406-0C17-DA4E-B653-1A77BE9BC918}" srcOrd="0" destOrd="0" presId="urn:microsoft.com/office/officeart/2005/8/layout/radial5"/>
    <dgm:cxn modelId="{FBB86095-CBAF-B64E-B46F-B228CD11D73D}" type="presParOf" srcId="{DE475E25-B16A-1C41-AEAB-C62544E78276}" destId="{B103900F-D991-314A-B6C0-F6A7B51BE892}" srcOrd="2" destOrd="0" presId="urn:microsoft.com/office/officeart/2005/8/layout/radial5"/>
    <dgm:cxn modelId="{0E41DDA0-4080-1A40-8ED6-6A806819F40A}" type="presParOf" srcId="{DE475E25-B16A-1C41-AEAB-C62544E78276}" destId="{E8458FAF-52E4-D541-BE79-F1C1FC26F07C}" srcOrd="3" destOrd="0" presId="urn:microsoft.com/office/officeart/2005/8/layout/radial5"/>
    <dgm:cxn modelId="{6A56D960-D4FD-C241-9FE9-5E2EAB193D8E}" type="presParOf" srcId="{E8458FAF-52E4-D541-BE79-F1C1FC26F07C}" destId="{158A677F-6CE0-DF4E-A25F-6AA93FD92BE3}" srcOrd="0" destOrd="0" presId="urn:microsoft.com/office/officeart/2005/8/layout/radial5"/>
    <dgm:cxn modelId="{E91A52A6-1C70-5842-8F46-53EC68CE7F3C}" type="presParOf" srcId="{DE475E25-B16A-1C41-AEAB-C62544E78276}" destId="{50449E4B-9D89-6746-A192-87A3E1BCF8C0}" srcOrd="4" destOrd="0" presId="urn:microsoft.com/office/officeart/2005/8/layout/radial5"/>
    <dgm:cxn modelId="{62910E75-D1A7-CB4A-BC81-9771C9E79976}" type="presParOf" srcId="{DE475E25-B16A-1C41-AEAB-C62544E78276}" destId="{41F2C874-75AD-BB47-A187-0CF8C156C8A3}" srcOrd="5" destOrd="0" presId="urn:microsoft.com/office/officeart/2005/8/layout/radial5"/>
    <dgm:cxn modelId="{C21AB796-B42C-6C42-BA84-9D693D3F816F}" type="presParOf" srcId="{41F2C874-75AD-BB47-A187-0CF8C156C8A3}" destId="{E8FC40DB-2293-0042-9C5C-D49421D5C41E}" srcOrd="0" destOrd="0" presId="urn:microsoft.com/office/officeart/2005/8/layout/radial5"/>
    <dgm:cxn modelId="{DB979DE7-4D14-C643-8112-39A4B0D781ED}" type="presParOf" srcId="{DE475E25-B16A-1C41-AEAB-C62544E78276}" destId="{9B511564-9AA2-8843-8884-9C78CE93D940}" srcOrd="6" destOrd="0" presId="urn:microsoft.com/office/officeart/2005/8/layout/radial5"/>
    <dgm:cxn modelId="{A9F6DDF5-2AAE-2C4C-8E6B-047CB08FEB77}" type="presParOf" srcId="{DE475E25-B16A-1C41-AEAB-C62544E78276}" destId="{7206A74A-4ECE-8B4D-A55D-3191ECBC42BD}" srcOrd="7" destOrd="0" presId="urn:microsoft.com/office/officeart/2005/8/layout/radial5"/>
    <dgm:cxn modelId="{235470FE-BC8D-4549-AD91-7B78815890C6}" type="presParOf" srcId="{7206A74A-4ECE-8B4D-A55D-3191ECBC42BD}" destId="{C468520A-DBD0-7F49-9205-806A8B1AF4B0}" srcOrd="0" destOrd="0" presId="urn:microsoft.com/office/officeart/2005/8/layout/radial5"/>
    <dgm:cxn modelId="{226D5AE4-9F66-3D45-B52A-AB0012C823AF}" type="presParOf" srcId="{DE475E25-B16A-1C41-AEAB-C62544E78276}" destId="{CB3186B3-ABBC-FA49-BB73-CA2DCB42778B}"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72B083-EE9B-4CA4-977E-070C6850B680}">
      <dsp:nvSpPr>
        <dsp:cNvPr id="0" name=""/>
        <dsp:cNvSpPr/>
      </dsp:nvSpPr>
      <dsp:spPr>
        <a:xfrm>
          <a:off x="1699" y="1234869"/>
          <a:ext cx="4851400" cy="29108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Offering credit terms makes you more competitive.</a:t>
          </a:r>
        </a:p>
      </dsp:txBody>
      <dsp:txXfrm>
        <a:off x="1699" y="1234869"/>
        <a:ext cx="4851400" cy="2910840"/>
      </dsp:txXfrm>
    </dsp:sp>
    <dsp:sp modelId="{96A36E3F-BFE1-40A4-83AA-1A35223CF874}">
      <dsp:nvSpPr>
        <dsp:cNvPr id="0" name=""/>
        <dsp:cNvSpPr/>
      </dsp:nvSpPr>
      <dsp:spPr>
        <a:xfrm>
          <a:off x="5338240" y="1234869"/>
          <a:ext cx="5343575" cy="291084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kern="1200"/>
            <a:t>Because your customers prefer to use </a:t>
          </a:r>
          <a:r>
            <a:rPr lang="en-US" sz="4500" i="1" kern="1200">
              <a:solidFill>
                <a:srgbClr val="FFFF00"/>
              </a:solidFill>
            </a:rPr>
            <a:t>your</a:t>
          </a:r>
          <a:r>
            <a:rPr lang="en-US" sz="4500" kern="1200"/>
            <a:t> money rather than theirs.</a:t>
          </a:r>
        </a:p>
      </dsp:txBody>
      <dsp:txXfrm>
        <a:off x="5338240" y="1234869"/>
        <a:ext cx="5343575" cy="2910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E296C-E18F-430D-AA7F-FAD1DEFE18B7}">
      <dsp:nvSpPr>
        <dsp:cNvPr id="0" name=""/>
        <dsp:cNvSpPr/>
      </dsp:nvSpPr>
      <dsp:spPr>
        <a:xfrm>
          <a:off x="0" y="67306"/>
          <a:ext cx="6096772"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Colombia	 13%</a:t>
          </a:r>
        </a:p>
      </dsp:txBody>
      <dsp:txXfrm>
        <a:off x="33955" y="101261"/>
        <a:ext cx="6028862" cy="627655"/>
      </dsp:txXfrm>
    </dsp:sp>
    <dsp:sp modelId="{C1B76ABC-7EA9-4027-ACF0-405751577E66}">
      <dsp:nvSpPr>
        <dsp:cNvPr id="0" name=""/>
        <dsp:cNvSpPr/>
      </dsp:nvSpPr>
      <dsp:spPr>
        <a:xfrm>
          <a:off x="0" y="846391"/>
          <a:ext cx="6096772" cy="695565"/>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Mexico		 7.5%</a:t>
          </a:r>
        </a:p>
      </dsp:txBody>
      <dsp:txXfrm>
        <a:off x="33955" y="880346"/>
        <a:ext cx="6028862" cy="627655"/>
      </dsp:txXfrm>
    </dsp:sp>
    <dsp:sp modelId="{2A4F706E-78B2-4333-9C47-4BCF18D2BE98}">
      <dsp:nvSpPr>
        <dsp:cNvPr id="0" name=""/>
        <dsp:cNvSpPr/>
      </dsp:nvSpPr>
      <dsp:spPr>
        <a:xfrm>
          <a:off x="0" y="1625476"/>
          <a:ext cx="6096772" cy="6955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Peru		 21%</a:t>
          </a:r>
        </a:p>
      </dsp:txBody>
      <dsp:txXfrm>
        <a:off x="33955" y="1659431"/>
        <a:ext cx="6028862" cy="627655"/>
      </dsp:txXfrm>
    </dsp:sp>
    <dsp:sp modelId="{27987660-67A4-42C6-9D8F-22977F989390}">
      <dsp:nvSpPr>
        <dsp:cNvPr id="0" name=""/>
        <dsp:cNvSpPr/>
      </dsp:nvSpPr>
      <dsp:spPr>
        <a:xfrm>
          <a:off x="0" y="2404561"/>
          <a:ext cx="6096772" cy="69556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India		 12%</a:t>
          </a:r>
        </a:p>
      </dsp:txBody>
      <dsp:txXfrm>
        <a:off x="33955" y="2438516"/>
        <a:ext cx="6028862" cy="627655"/>
      </dsp:txXfrm>
    </dsp:sp>
    <dsp:sp modelId="{28B85E3A-33B1-4747-B461-3F7ADDB554EF}">
      <dsp:nvSpPr>
        <dsp:cNvPr id="0" name=""/>
        <dsp:cNvSpPr/>
      </dsp:nvSpPr>
      <dsp:spPr>
        <a:xfrm>
          <a:off x="0" y="3183646"/>
          <a:ext cx="6096772" cy="6955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Russia		 15%</a:t>
          </a:r>
        </a:p>
      </dsp:txBody>
      <dsp:txXfrm>
        <a:off x="33955" y="3217601"/>
        <a:ext cx="6028862" cy="627655"/>
      </dsp:txXfrm>
    </dsp:sp>
    <dsp:sp modelId="{B2C5F833-9C57-4A48-A5BA-BE3357DB82A9}">
      <dsp:nvSpPr>
        <dsp:cNvPr id="0" name=""/>
        <dsp:cNvSpPr/>
      </dsp:nvSpPr>
      <dsp:spPr>
        <a:xfrm>
          <a:off x="0" y="3962731"/>
          <a:ext cx="6096772" cy="695565"/>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Nigeria		 18%	</a:t>
          </a:r>
        </a:p>
      </dsp:txBody>
      <dsp:txXfrm>
        <a:off x="33955" y="3996686"/>
        <a:ext cx="6028862" cy="627655"/>
      </dsp:txXfrm>
    </dsp:sp>
    <dsp:sp modelId="{5952C879-D038-4F1D-9012-AE6F7D1728A5}">
      <dsp:nvSpPr>
        <dsp:cNvPr id="0" name=""/>
        <dsp:cNvSpPr/>
      </dsp:nvSpPr>
      <dsp:spPr>
        <a:xfrm>
          <a:off x="0" y="4741816"/>
          <a:ext cx="6096772"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USA 		</a:t>
          </a:r>
          <a:r>
            <a:rPr lang="en-US" sz="2900" kern="1200">
              <a:solidFill>
                <a:srgbClr val="FFFF00"/>
              </a:solidFill>
            </a:rPr>
            <a:t>3.25%</a:t>
          </a:r>
        </a:p>
      </dsp:txBody>
      <dsp:txXfrm>
        <a:off x="33955" y="4775771"/>
        <a:ext cx="6028862" cy="6276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729C5-A451-4B38-A805-5D1752BA9236}">
      <dsp:nvSpPr>
        <dsp:cNvPr id="0" name=""/>
        <dsp:cNvSpPr/>
      </dsp:nvSpPr>
      <dsp:spPr>
        <a:xfrm>
          <a:off x="2040" y="774545"/>
          <a:ext cx="2486480" cy="994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IF… </a:t>
          </a:r>
        </a:p>
        <a:p>
          <a:pPr marL="0" lvl="0" indent="0" algn="ctr" defTabSz="755650">
            <a:lnSpc>
              <a:spcPct val="90000"/>
            </a:lnSpc>
            <a:spcBef>
              <a:spcPct val="0"/>
            </a:spcBef>
            <a:spcAft>
              <a:spcPct val="35000"/>
            </a:spcAft>
            <a:buNone/>
          </a:pPr>
          <a:r>
            <a:rPr lang="en-US" sz="1700" kern="1200"/>
            <a:t>Buyer Fails To Pay Seller</a:t>
          </a:r>
        </a:p>
      </dsp:txBody>
      <dsp:txXfrm>
        <a:off x="499336" y="774545"/>
        <a:ext cx="1491888" cy="994592"/>
      </dsp:txXfrm>
    </dsp:sp>
    <dsp:sp modelId="{6B3ED066-85EB-4DE0-BA4F-BB395A904A78}">
      <dsp:nvSpPr>
        <dsp:cNvPr id="0" name=""/>
        <dsp:cNvSpPr/>
      </dsp:nvSpPr>
      <dsp:spPr>
        <a:xfrm>
          <a:off x="2239872" y="774545"/>
          <a:ext cx="2486480" cy="994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THEN…</a:t>
          </a:r>
        </a:p>
        <a:p>
          <a:pPr marL="0" lvl="0" indent="0" algn="ctr" defTabSz="755650">
            <a:lnSpc>
              <a:spcPct val="90000"/>
            </a:lnSpc>
            <a:spcBef>
              <a:spcPct val="0"/>
            </a:spcBef>
            <a:spcAft>
              <a:spcPct val="35000"/>
            </a:spcAft>
            <a:buNone/>
          </a:pPr>
          <a:r>
            <a:rPr lang="en-US" sz="1700" kern="1200"/>
            <a:t>Seller Files Claim w/Insurer</a:t>
          </a:r>
        </a:p>
      </dsp:txBody>
      <dsp:txXfrm>
        <a:off x="2737168" y="774545"/>
        <a:ext cx="1491888" cy="994592"/>
      </dsp:txXfrm>
    </dsp:sp>
    <dsp:sp modelId="{889FE10E-96D8-4E44-B941-43F530E815DC}">
      <dsp:nvSpPr>
        <dsp:cNvPr id="0" name=""/>
        <dsp:cNvSpPr/>
      </dsp:nvSpPr>
      <dsp:spPr>
        <a:xfrm>
          <a:off x="4477705" y="774545"/>
          <a:ext cx="2486480" cy="9945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AND…</a:t>
          </a:r>
        </a:p>
        <a:p>
          <a:pPr marL="0" lvl="0" indent="0" algn="ctr" defTabSz="755650">
            <a:lnSpc>
              <a:spcPct val="90000"/>
            </a:lnSpc>
            <a:spcBef>
              <a:spcPct val="0"/>
            </a:spcBef>
            <a:spcAft>
              <a:spcPct val="35000"/>
            </a:spcAft>
            <a:buNone/>
          </a:pPr>
          <a:r>
            <a:rPr lang="en-US" sz="1700" kern="1200"/>
            <a:t>Insurer Pays Seller</a:t>
          </a:r>
        </a:p>
      </dsp:txBody>
      <dsp:txXfrm>
        <a:off x="4975001" y="774545"/>
        <a:ext cx="1491888" cy="9945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0D0FC-5C95-4A4E-8746-ABBCC71B8199}">
      <dsp:nvSpPr>
        <dsp:cNvPr id="0" name=""/>
        <dsp:cNvSpPr/>
      </dsp:nvSpPr>
      <dsp:spPr>
        <a:xfrm>
          <a:off x="3151" y="13409"/>
          <a:ext cx="1894954" cy="757981"/>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Truck/Rail</a:t>
          </a:r>
        </a:p>
      </dsp:txBody>
      <dsp:txXfrm>
        <a:off x="3151" y="13409"/>
        <a:ext cx="1894954" cy="757981"/>
      </dsp:txXfrm>
    </dsp:sp>
    <dsp:sp modelId="{BDE025F7-8AC9-4FBE-88EE-50CEA89FAC16}">
      <dsp:nvSpPr>
        <dsp:cNvPr id="0" name=""/>
        <dsp:cNvSpPr/>
      </dsp:nvSpPr>
      <dsp:spPr>
        <a:xfrm>
          <a:off x="3151" y="771390"/>
          <a:ext cx="1894954" cy="2415599"/>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a:solidFill>
                <a:schemeClr val="tx1"/>
              </a:solidFill>
            </a:rPr>
            <a:t>Station to Station</a:t>
          </a:r>
        </a:p>
        <a:p>
          <a:pPr marL="171450" lvl="1" indent="-171450" algn="l" defTabSz="800100">
            <a:lnSpc>
              <a:spcPct val="90000"/>
            </a:lnSpc>
            <a:spcBef>
              <a:spcPct val="0"/>
            </a:spcBef>
            <a:spcAft>
              <a:spcPct val="15000"/>
            </a:spcAft>
            <a:buChar char="•"/>
          </a:pPr>
          <a:r>
            <a:rPr lang="en-US" sz="1800" b="1" kern="1200">
              <a:solidFill>
                <a:schemeClr val="tx1"/>
              </a:solidFill>
            </a:rPr>
            <a:t>Door to Door</a:t>
          </a:r>
        </a:p>
        <a:p>
          <a:pPr marL="171450" lvl="1" indent="-171450" algn="l" defTabSz="800100">
            <a:lnSpc>
              <a:spcPct val="90000"/>
            </a:lnSpc>
            <a:spcBef>
              <a:spcPct val="0"/>
            </a:spcBef>
            <a:spcAft>
              <a:spcPct val="15000"/>
            </a:spcAft>
            <a:buChar char="•"/>
          </a:pPr>
          <a:r>
            <a:rPr lang="en-US" sz="1800" b="1" kern="1200">
              <a:solidFill>
                <a:schemeClr val="tx1"/>
              </a:solidFill>
            </a:rPr>
            <a:t>FTL</a:t>
          </a:r>
        </a:p>
        <a:p>
          <a:pPr marL="171450" lvl="1" indent="-171450" algn="l" defTabSz="800100">
            <a:lnSpc>
              <a:spcPct val="90000"/>
            </a:lnSpc>
            <a:spcBef>
              <a:spcPct val="0"/>
            </a:spcBef>
            <a:spcAft>
              <a:spcPct val="15000"/>
            </a:spcAft>
            <a:buChar char="•"/>
          </a:pPr>
          <a:r>
            <a:rPr lang="en-US" sz="1800" b="1" kern="1200">
              <a:solidFill>
                <a:schemeClr val="tx1"/>
              </a:solidFill>
            </a:rPr>
            <a:t>LTL</a:t>
          </a:r>
        </a:p>
      </dsp:txBody>
      <dsp:txXfrm>
        <a:off x="3151" y="771390"/>
        <a:ext cx="1894954" cy="2415599"/>
      </dsp:txXfrm>
    </dsp:sp>
    <dsp:sp modelId="{C6189727-5219-4D64-8857-DB243113F8EE}">
      <dsp:nvSpPr>
        <dsp:cNvPr id="0" name=""/>
        <dsp:cNvSpPr/>
      </dsp:nvSpPr>
      <dsp:spPr>
        <a:xfrm>
          <a:off x="2163399" y="13409"/>
          <a:ext cx="1894954" cy="757981"/>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Ocean</a:t>
          </a:r>
        </a:p>
      </dsp:txBody>
      <dsp:txXfrm>
        <a:off x="2163399" y="13409"/>
        <a:ext cx="1894954" cy="757981"/>
      </dsp:txXfrm>
    </dsp:sp>
    <dsp:sp modelId="{BDD4332F-8304-4D3C-AF5A-C17BAE457E1A}">
      <dsp:nvSpPr>
        <dsp:cNvPr id="0" name=""/>
        <dsp:cNvSpPr/>
      </dsp:nvSpPr>
      <dsp:spPr>
        <a:xfrm>
          <a:off x="2163399" y="771390"/>
          <a:ext cx="1894954" cy="2415599"/>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a:solidFill>
                <a:schemeClr val="tx1"/>
              </a:solidFill>
            </a:rPr>
            <a:t>Port to Port</a:t>
          </a:r>
        </a:p>
        <a:p>
          <a:pPr marL="171450" lvl="1" indent="-171450" algn="l" defTabSz="800100">
            <a:lnSpc>
              <a:spcPct val="90000"/>
            </a:lnSpc>
            <a:spcBef>
              <a:spcPct val="0"/>
            </a:spcBef>
            <a:spcAft>
              <a:spcPct val="15000"/>
            </a:spcAft>
            <a:buChar char="•"/>
          </a:pPr>
          <a:r>
            <a:rPr lang="en-US" sz="1800" b="1" kern="1200">
              <a:solidFill>
                <a:schemeClr val="tx1"/>
              </a:solidFill>
            </a:rPr>
            <a:t>Door to Door</a:t>
          </a:r>
        </a:p>
        <a:p>
          <a:pPr marL="171450" lvl="1" indent="-171450" algn="l" defTabSz="800100">
            <a:lnSpc>
              <a:spcPct val="90000"/>
            </a:lnSpc>
            <a:spcBef>
              <a:spcPct val="0"/>
            </a:spcBef>
            <a:spcAft>
              <a:spcPct val="15000"/>
            </a:spcAft>
            <a:buChar char="•"/>
          </a:pPr>
          <a:r>
            <a:rPr lang="en-US" sz="1800" b="1" kern="1200">
              <a:solidFill>
                <a:schemeClr val="tx1"/>
              </a:solidFill>
            </a:rPr>
            <a:t>Full Container</a:t>
          </a:r>
        </a:p>
        <a:p>
          <a:pPr marL="171450" lvl="1" indent="-171450" algn="l" defTabSz="800100">
            <a:lnSpc>
              <a:spcPct val="90000"/>
            </a:lnSpc>
            <a:spcBef>
              <a:spcPct val="0"/>
            </a:spcBef>
            <a:spcAft>
              <a:spcPct val="15000"/>
            </a:spcAft>
            <a:buChar char="•"/>
          </a:pPr>
          <a:r>
            <a:rPr lang="en-US" sz="1800" b="1" kern="1200">
              <a:solidFill>
                <a:schemeClr val="tx1"/>
              </a:solidFill>
            </a:rPr>
            <a:t>Partial or Consolidated</a:t>
          </a:r>
        </a:p>
      </dsp:txBody>
      <dsp:txXfrm>
        <a:off x="2163399" y="771390"/>
        <a:ext cx="1894954" cy="2415599"/>
      </dsp:txXfrm>
    </dsp:sp>
    <dsp:sp modelId="{7DE3C926-51B2-436B-BD8F-40F539200206}">
      <dsp:nvSpPr>
        <dsp:cNvPr id="0" name=""/>
        <dsp:cNvSpPr/>
      </dsp:nvSpPr>
      <dsp:spPr>
        <a:xfrm>
          <a:off x="4323646" y="13409"/>
          <a:ext cx="1894954" cy="757981"/>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Air</a:t>
          </a:r>
        </a:p>
      </dsp:txBody>
      <dsp:txXfrm>
        <a:off x="4323646" y="13409"/>
        <a:ext cx="1894954" cy="757981"/>
      </dsp:txXfrm>
    </dsp:sp>
    <dsp:sp modelId="{03721B98-228F-4442-8DCF-681A44340BC3}">
      <dsp:nvSpPr>
        <dsp:cNvPr id="0" name=""/>
        <dsp:cNvSpPr/>
      </dsp:nvSpPr>
      <dsp:spPr>
        <a:xfrm>
          <a:off x="4323646" y="771390"/>
          <a:ext cx="1894954" cy="2415599"/>
        </a:xfrm>
        <a:prstGeom prst="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a:solidFill>
                <a:schemeClr val="tx1"/>
              </a:solidFill>
            </a:rPr>
            <a:t>Air</a:t>
          </a:r>
        </a:p>
        <a:p>
          <a:pPr marL="171450" lvl="1" indent="-171450" algn="l" defTabSz="800100">
            <a:lnSpc>
              <a:spcPct val="90000"/>
            </a:lnSpc>
            <a:spcBef>
              <a:spcPct val="0"/>
            </a:spcBef>
            <a:spcAft>
              <a:spcPct val="15000"/>
            </a:spcAft>
            <a:buChar char="•"/>
          </a:pPr>
          <a:r>
            <a:rPr lang="en-US" sz="1800" b="1" kern="1200">
              <a:solidFill>
                <a:schemeClr val="tx1"/>
              </a:solidFill>
            </a:rPr>
            <a:t>Door to Door</a:t>
          </a:r>
        </a:p>
        <a:p>
          <a:pPr marL="171450" lvl="1" indent="-171450" algn="l" defTabSz="800100">
            <a:lnSpc>
              <a:spcPct val="90000"/>
            </a:lnSpc>
            <a:spcBef>
              <a:spcPct val="0"/>
            </a:spcBef>
            <a:spcAft>
              <a:spcPct val="15000"/>
            </a:spcAft>
            <a:buChar char="•"/>
          </a:pPr>
          <a:r>
            <a:rPr lang="en-US" sz="1800" b="1" kern="1200">
              <a:solidFill>
                <a:schemeClr val="tx1"/>
              </a:solidFill>
            </a:rPr>
            <a:t>Cargo</a:t>
          </a:r>
        </a:p>
        <a:p>
          <a:pPr marL="171450" lvl="1" indent="-171450" algn="l" defTabSz="800100">
            <a:lnSpc>
              <a:spcPct val="90000"/>
            </a:lnSpc>
            <a:spcBef>
              <a:spcPct val="0"/>
            </a:spcBef>
            <a:spcAft>
              <a:spcPct val="15000"/>
            </a:spcAft>
            <a:buChar char="•"/>
          </a:pPr>
          <a:r>
            <a:rPr lang="en-US" sz="1800" b="1" kern="1200">
              <a:solidFill>
                <a:schemeClr val="tx1"/>
              </a:solidFill>
            </a:rPr>
            <a:t>Full Position</a:t>
          </a:r>
        </a:p>
        <a:p>
          <a:pPr marL="171450" lvl="1" indent="-171450" algn="l" defTabSz="800100">
            <a:lnSpc>
              <a:spcPct val="90000"/>
            </a:lnSpc>
            <a:spcBef>
              <a:spcPct val="0"/>
            </a:spcBef>
            <a:spcAft>
              <a:spcPct val="15000"/>
            </a:spcAft>
            <a:buChar char="•"/>
          </a:pPr>
          <a:r>
            <a:rPr lang="en-US" sz="1800" b="1" kern="1200">
              <a:solidFill>
                <a:schemeClr val="tx1"/>
              </a:solidFill>
            </a:rPr>
            <a:t>Full Container</a:t>
          </a:r>
        </a:p>
        <a:p>
          <a:pPr marL="171450" lvl="1" indent="-171450" algn="l" defTabSz="800100">
            <a:lnSpc>
              <a:spcPct val="90000"/>
            </a:lnSpc>
            <a:spcBef>
              <a:spcPct val="0"/>
            </a:spcBef>
            <a:spcAft>
              <a:spcPct val="15000"/>
            </a:spcAft>
            <a:buChar char="•"/>
          </a:pPr>
          <a:r>
            <a:rPr lang="en-US" sz="1800" b="1" kern="1200">
              <a:solidFill>
                <a:schemeClr val="tx1"/>
              </a:solidFill>
            </a:rPr>
            <a:t>Palletized</a:t>
          </a:r>
        </a:p>
        <a:p>
          <a:pPr marL="171450" lvl="1" indent="-171450" algn="l" defTabSz="800100">
            <a:lnSpc>
              <a:spcPct val="90000"/>
            </a:lnSpc>
            <a:spcBef>
              <a:spcPct val="0"/>
            </a:spcBef>
            <a:spcAft>
              <a:spcPct val="15000"/>
            </a:spcAft>
            <a:buChar char="•"/>
          </a:pPr>
          <a:r>
            <a:rPr lang="en-US" sz="1800" b="1" kern="1200">
              <a:solidFill>
                <a:schemeClr val="tx1"/>
              </a:solidFill>
            </a:rPr>
            <a:t>Multi-Pieces</a:t>
          </a:r>
        </a:p>
      </dsp:txBody>
      <dsp:txXfrm>
        <a:off x="4323646" y="771390"/>
        <a:ext cx="1894954" cy="2415599"/>
      </dsp:txXfrm>
    </dsp:sp>
    <dsp:sp modelId="{50257BA1-174B-44E4-ACCF-56CA0DB76650}">
      <dsp:nvSpPr>
        <dsp:cNvPr id="0" name=""/>
        <dsp:cNvSpPr/>
      </dsp:nvSpPr>
      <dsp:spPr>
        <a:xfrm>
          <a:off x="6483894" y="13409"/>
          <a:ext cx="1894954" cy="757981"/>
        </a:xfrm>
        <a:prstGeom prst="rect">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a:t>Multi-Modal</a:t>
          </a:r>
        </a:p>
      </dsp:txBody>
      <dsp:txXfrm>
        <a:off x="6483894" y="13409"/>
        <a:ext cx="1894954" cy="757981"/>
      </dsp:txXfrm>
    </dsp:sp>
    <dsp:sp modelId="{045B64AC-1DBB-4FBB-ABC9-B7A6B818644D}">
      <dsp:nvSpPr>
        <dsp:cNvPr id="0" name=""/>
        <dsp:cNvSpPr/>
      </dsp:nvSpPr>
      <dsp:spPr>
        <a:xfrm>
          <a:off x="6483894" y="771390"/>
          <a:ext cx="1894954" cy="2415599"/>
        </a:xfrm>
        <a:prstGeom prst="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1" kern="1200">
              <a:solidFill>
                <a:schemeClr val="tx1"/>
              </a:solidFill>
            </a:rPr>
            <a:t>Any combination</a:t>
          </a:r>
        </a:p>
      </dsp:txBody>
      <dsp:txXfrm>
        <a:off x="6483894" y="771390"/>
        <a:ext cx="1894954" cy="2415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D03A3-FED7-4661-B648-E8C95139C696}">
      <dsp:nvSpPr>
        <dsp:cNvPr id="0" name=""/>
        <dsp:cNvSpPr/>
      </dsp:nvSpPr>
      <dsp:spPr>
        <a:xfrm>
          <a:off x="1016793" y="906834"/>
          <a:ext cx="1904255" cy="25176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Lots of choices</a:t>
          </a:r>
        </a:p>
        <a:p>
          <a:pPr marL="0" lvl="0" indent="0" algn="l" defTabSz="800100">
            <a:lnSpc>
              <a:spcPct val="90000"/>
            </a:lnSpc>
            <a:spcBef>
              <a:spcPct val="0"/>
            </a:spcBef>
            <a:spcAft>
              <a:spcPct val="35000"/>
            </a:spcAft>
            <a:buNone/>
          </a:pPr>
          <a:r>
            <a:rPr lang="en-US" sz="1800" kern="1200"/>
            <a:t>Cost inclusive</a:t>
          </a:r>
        </a:p>
        <a:p>
          <a:pPr marL="0" lvl="0" indent="0" algn="l" defTabSz="800100">
            <a:lnSpc>
              <a:spcPct val="90000"/>
            </a:lnSpc>
            <a:spcBef>
              <a:spcPct val="0"/>
            </a:spcBef>
            <a:spcAft>
              <a:spcPct val="35000"/>
            </a:spcAft>
            <a:buNone/>
          </a:pPr>
          <a:r>
            <a:rPr lang="en-US" sz="1800" kern="1200"/>
            <a:t>Documentation  prep and tools, brokerage inclusive</a:t>
          </a:r>
        </a:p>
        <a:p>
          <a:pPr marL="0" lvl="0" indent="0" algn="l" defTabSz="800100">
            <a:lnSpc>
              <a:spcPct val="90000"/>
            </a:lnSpc>
            <a:spcBef>
              <a:spcPct val="0"/>
            </a:spcBef>
            <a:spcAft>
              <a:spcPct val="35000"/>
            </a:spcAft>
            <a:buNone/>
          </a:pPr>
          <a:r>
            <a:rPr lang="en-US" sz="1800" kern="1200"/>
            <a:t>Resource required</a:t>
          </a:r>
        </a:p>
      </dsp:txBody>
      <dsp:txXfrm>
        <a:off x="1321474" y="906834"/>
        <a:ext cx="1599574" cy="2517618"/>
      </dsp:txXfrm>
    </dsp:sp>
    <dsp:sp modelId="{B90EAD3A-BE4E-4577-989C-00928BF50D68}">
      <dsp:nvSpPr>
        <dsp:cNvPr id="0" name=""/>
        <dsp:cNvSpPr/>
      </dsp:nvSpPr>
      <dsp:spPr>
        <a:xfrm>
          <a:off x="1016793" y="3685326"/>
          <a:ext cx="1904255" cy="7648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i="1" kern="1200"/>
            <a:t>Do you have some knowledge and resource?</a:t>
          </a:r>
        </a:p>
      </dsp:txBody>
      <dsp:txXfrm>
        <a:off x="1321474" y="3685326"/>
        <a:ext cx="1599574" cy="764813"/>
      </dsp:txXfrm>
    </dsp:sp>
    <dsp:sp modelId="{60931783-0C92-47D6-BEFD-F02D64D54C68}">
      <dsp:nvSpPr>
        <dsp:cNvPr id="0" name=""/>
        <dsp:cNvSpPr/>
      </dsp:nvSpPr>
      <dsp:spPr>
        <a:xfrm>
          <a:off x="1190" y="399032"/>
          <a:ext cx="1269503" cy="12695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Integrator</a:t>
          </a:r>
        </a:p>
      </dsp:txBody>
      <dsp:txXfrm>
        <a:off x="187104" y="584946"/>
        <a:ext cx="897675" cy="897675"/>
      </dsp:txXfrm>
    </dsp:sp>
    <dsp:sp modelId="{BCCB222F-D517-4080-97BC-7CE809403B37}">
      <dsp:nvSpPr>
        <dsp:cNvPr id="0" name=""/>
        <dsp:cNvSpPr/>
      </dsp:nvSpPr>
      <dsp:spPr>
        <a:xfrm>
          <a:off x="4190553" y="906834"/>
          <a:ext cx="1904255" cy="24656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t>Customized </a:t>
          </a:r>
        </a:p>
        <a:p>
          <a:pPr marL="0" lvl="0" indent="0" algn="l" defTabSz="800100">
            <a:lnSpc>
              <a:spcPct val="90000"/>
            </a:lnSpc>
            <a:spcBef>
              <a:spcPct val="0"/>
            </a:spcBef>
            <a:spcAft>
              <a:spcPct val="35000"/>
            </a:spcAft>
            <a:buNone/>
          </a:pPr>
          <a:r>
            <a:rPr lang="en-US" sz="1800" kern="1200"/>
            <a:t>Costing based on line item needs</a:t>
          </a:r>
        </a:p>
        <a:p>
          <a:pPr marL="0" lvl="0" indent="0" algn="l" defTabSz="800100">
            <a:lnSpc>
              <a:spcPct val="90000"/>
            </a:lnSpc>
            <a:spcBef>
              <a:spcPct val="0"/>
            </a:spcBef>
            <a:spcAft>
              <a:spcPct val="35000"/>
            </a:spcAft>
            <a:buNone/>
          </a:pPr>
          <a:r>
            <a:rPr lang="en-US" sz="1800" kern="1200"/>
            <a:t>They are your resources</a:t>
          </a:r>
        </a:p>
      </dsp:txBody>
      <dsp:txXfrm>
        <a:off x="4495234" y="906834"/>
        <a:ext cx="1599574" cy="2465682"/>
      </dsp:txXfrm>
    </dsp:sp>
    <dsp:sp modelId="{886DCFA6-E146-4F77-820E-539C811E50A9}">
      <dsp:nvSpPr>
        <dsp:cNvPr id="0" name=""/>
        <dsp:cNvSpPr/>
      </dsp:nvSpPr>
      <dsp:spPr>
        <a:xfrm>
          <a:off x="4190553" y="3621374"/>
          <a:ext cx="1904255" cy="82317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b="1" i="1" kern="1200"/>
            <a:t>Do you need assistance? No resource?</a:t>
          </a:r>
        </a:p>
      </dsp:txBody>
      <dsp:txXfrm>
        <a:off x="4495234" y="3621374"/>
        <a:ext cx="1599574" cy="823176"/>
      </dsp:txXfrm>
    </dsp:sp>
    <dsp:sp modelId="{A61607A5-69C2-4005-8543-7D7448B2645E}">
      <dsp:nvSpPr>
        <dsp:cNvPr id="0" name=""/>
        <dsp:cNvSpPr/>
      </dsp:nvSpPr>
      <dsp:spPr>
        <a:xfrm>
          <a:off x="3174950" y="399032"/>
          <a:ext cx="1269503" cy="12695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Forwarder</a:t>
          </a:r>
        </a:p>
      </dsp:txBody>
      <dsp:txXfrm>
        <a:off x="3360864" y="584946"/>
        <a:ext cx="897675" cy="897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C1FC4-EF2C-1742-B851-1F193BD6C73E}">
      <dsp:nvSpPr>
        <dsp:cNvPr id="0" name=""/>
        <dsp:cNvSpPr/>
      </dsp:nvSpPr>
      <dsp:spPr>
        <a:xfrm>
          <a:off x="1421"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000000">
                  <a:hueOff val="0"/>
                  <a:satOff val="0"/>
                  <a:lumOff val="0"/>
                  <a:alphaOff val="0"/>
                </a:srgbClr>
              </a:solidFill>
              <a:latin typeface="Arial"/>
              <a:ea typeface="+mn-ea"/>
              <a:cs typeface="+mn-cs"/>
            </a:rPr>
            <a:t>Technical/ Operational Knowledge</a:t>
          </a:r>
        </a:p>
      </dsp:txBody>
      <dsp:txXfrm>
        <a:off x="45055" y="1669234"/>
        <a:ext cx="1402501" cy="1538332"/>
      </dsp:txXfrm>
    </dsp:sp>
    <dsp:sp modelId="{6A0B97F7-6FD3-0947-A161-12E9D4128AE4}">
      <dsp:nvSpPr>
        <dsp:cNvPr id="0" name=""/>
        <dsp:cNvSpPr/>
      </dsp:nvSpPr>
      <dsp:spPr>
        <a:xfrm>
          <a:off x="69650" y="243840"/>
          <a:ext cx="1353312" cy="1353312"/>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C9049C4-B61F-A548-A9CA-10A581C2861F}">
      <dsp:nvSpPr>
        <dsp:cNvPr id="0" name=""/>
        <dsp:cNvSpPr/>
      </dsp:nvSpPr>
      <dsp:spPr>
        <a:xfrm>
          <a:off x="1535883"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0000">
                  <a:hueOff val="0"/>
                  <a:satOff val="0"/>
                  <a:lumOff val="0"/>
                  <a:alphaOff val="0"/>
                </a:srgbClr>
              </a:solidFill>
              <a:latin typeface="Arial"/>
              <a:ea typeface="+mn-ea"/>
              <a:cs typeface="+mn-cs"/>
            </a:rPr>
            <a:t>Sales / Marketing</a:t>
          </a:r>
        </a:p>
      </dsp:txBody>
      <dsp:txXfrm>
        <a:off x="1579517" y="1669234"/>
        <a:ext cx="1402501" cy="1538332"/>
      </dsp:txXfrm>
    </dsp:sp>
    <dsp:sp modelId="{90804AE0-A97D-C94A-95BA-BE3B2F97D97C}">
      <dsp:nvSpPr>
        <dsp:cNvPr id="0" name=""/>
        <dsp:cNvSpPr/>
      </dsp:nvSpPr>
      <dsp:spPr>
        <a:xfrm>
          <a:off x="1604112" y="243840"/>
          <a:ext cx="1353312" cy="1353312"/>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05F01D1B-4C1E-5643-A5DD-4C22B32E6F6F}">
      <dsp:nvSpPr>
        <dsp:cNvPr id="0" name=""/>
        <dsp:cNvSpPr/>
      </dsp:nvSpPr>
      <dsp:spPr>
        <a:xfrm>
          <a:off x="3070346"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0000">
                  <a:hueOff val="0"/>
                  <a:satOff val="0"/>
                  <a:lumOff val="0"/>
                  <a:alphaOff val="0"/>
                </a:srgbClr>
              </a:solidFill>
              <a:latin typeface="Arial"/>
              <a:ea typeface="+mn-ea"/>
              <a:cs typeface="+mn-cs"/>
            </a:rPr>
            <a:t>Logistics</a:t>
          </a:r>
        </a:p>
      </dsp:txBody>
      <dsp:txXfrm>
        <a:off x="3113980" y="1669234"/>
        <a:ext cx="1402501" cy="1538332"/>
      </dsp:txXfrm>
    </dsp:sp>
    <dsp:sp modelId="{EEC56749-5D01-5F48-B838-483F63B5F0BC}">
      <dsp:nvSpPr>
        <dsp:cNvPr id="0" name=""/>
        <dsp:cNvSpPr/>
      </dsp:nvSpPr>
      <dsp:spPr>
        <a:xfrm>
          <a:off x="3138575" y="243840"/>
          <a:ext cx="1353312" cy="1353312"/>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5BF0227-FD84-8C42-9711-B9FD25904760}">
      <dsp:nvSpPr>
        <dsp:cNvPr id="0" name=""/>
        <dsp:cNvSpPr/>
      </dsp:nvSpPr>
      <dsp:spPr>
        <a:xfrm>
          <a:off x="4604809" y="0"/>
          <a:ext cx="1489769" cy="4064000"/>
        </a:xfrm>
        <a:prstGeom prst="roundRect">
          <a:avLst>
            <a:gd name="adj" fmla="val 10000"/>
          </a:avLst>
        </a:prstGeom>
        <a:solidFill>
          <a:srgbClr val="FFFFFF">
            <a:hueOff val="0"/>
            <a:satOff val="0"/>
            <a:lumOff val="0"/>
            <a:alphaOff val="0"/>
          </a:srgbClr>
        </a:solid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solidFill>
                <a:srgbClr val="000000">
                  <a:hueOff val="0"/>
                  <a:satOff val="0"/>
                  <a:lumOff val="0"/>
                  <a:alphaOff val="0"/>
                </a:srgbClr>
              </a:solidFill>
              <a:latin typeface="Arial"/>
              <a:ea typeface="+mn-ea"/>
              <a:cs typeface="+mn-cs"/>
            </a:rPr>
            <a:t>Accounting / Tax</a:t>
          </a:r>
        </a:p>
      </dsp:txBody>
      <dsp:txXfrm>
        <a:off x="4648443" y="1669234"/>
        <a:ext cx="1402501" cy="1538332"/>
      </dsp:txXfrm>
    </dsp:sp>
    <dsp:sp modelId="{2E153B60-158B-8D4D-8E4A-4567EC2DA86E}">
      <dsp:nvSpPr>
        <dsp:cNvPr id="0" name=""/>
        <dsp:cNvSpPr/>
      </dsp:nvSpPr>
      <dsp:spPr>
        <a:xfrm>
          <a:off x="4673037" y="243840"/>
          <a:ext cx="1353312" cy="1353312"/>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rgbClr val="333399">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2431937-7384-8549-8079-F84F686D2071}">
      <dsp:nvSpPr>
        <dsp:cNvPr id="0" name=""/>
        <dsp:cNvSpPr/>
      </dsp:nvSpPr>
      <dsp:spPr>
        <a:xfrm>
          <a:off x="243839" y="3015248"/>
          <a:ext cx="5608320" cy="609600"/>
        </a:xfrm>
        <a:prstGeom prst="leftRightArrow">
          <a:avLst/>
        </a:prstGeom>
        <a:solidFill>
          <a:srgbClr val="333399">
            <a:tint val="60000"/>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09B8C-4711-4AA8-9E10-6F96C506BC05}">
      <dsp:nvSpPr>
        <dsp:cNvPr id="0" name=""/>
        <dsp:cNvSpPr/>
      </dsp:nvSpPr>
      <dsp:spPr>
        <a:xfrm>
          <a:off x="914407" y="0"/>
          <a:ext cx="6583680" cy="4114800"/>
        </a:xfrm>
        <a:prstGeom prst="swooshArrow">
          <a:avLst>
            <a:gd name="adj1" fmla="val 25000"/>
            <a:gd name="adj2" fmla="val 25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06C060-42C1-B241-80A1-FB9DA769C2D3}">
      <dsp:nvSpPr>
        <dsp:cNvPr id="0" name=""/>
        <dsp:cNvSpPr/>
      </dsp:nvSpPr>
      <dsp:spPr>
        <a:xfrm>
          <a:off x="1471452" y="3059765"/>
          <a:ext cx="151424" cy="151424"/>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56CF0-9176-B046-9484-34066D3F9CC1}">
      <dsp:nvSpPr>
        <dsp:cNvPr id="0" name=""/>
        <dsp:cNvSpPr/>
      </dsp:nvSpPr>
      <dsp:spPr>
        <a:xfrm>
          <a:off x="1547164" y="3135477"/>
          <a:ext cx="862462" cy="979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237" tIns="0" rIns="0" bIns="0" numCol="1" spcCol="1270" anchor="t" anchorCtr="0">
          <a:noAutofit/>
        </a:bodyPr>
        <a:lstStyle/>
        <a:p>
          <a:pPr marL="0" lvl="0" indent="0" algn="l" defTabSz="644525" rtl="0">
            <a:lnSpc>
              <a:spcPct val="90000"/>
            </a:lnSpc>
            <a:spcBef>
              <a:spcPct val="0"/>
            </a:spcBef>
            <a:spcAft>
              <a:spcPct val="35000"/>
            </a:spcAft>
            <a:buNone/>
          </a:pPr>
          <a:r>
            <a:rPr lang="en-US" sz="1450" kern="1200"/>
            <a:t>Exporting</a:t>
          </a:r>
          <a:endParaRPr lang="en-US" sz="1450" kern="1200" dirty="0"/>
        </a:p>
      </dsp:txBody>
      <dsp:txXfrm>
        <a:off x="1547164" y="3135477"/>
        <a:ext cx="862462" cy="979322"/>
      </dsp:txXfrm>
    </dsp:sp>
    <dsp:sp modelId="{46959B4F-A3AB-B94A-B7F1-6E54DB69B216}">
      <dsp:nvSpPr>
        <dsp:cNvPr id="0" name=""/>
        <dsp:cNvSpPr/>
      </dsp:nvSpPr>
      <dsp:spPr>
        <a:xfrm>
          <a:off x="2291120" y="2272192"/>
          <a:ext cx="237012" cy="237012"/>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E031F-4821-F542-B7AE-A256E224DF3B}">
      <dsp:nvSpPr>
        <dsp:cNvPr id="0" name=""/>
        <dsp:cNvSpPr/>
      </dsp:nvSpPr>
      <dsp:spPr>
        <a:xfrm>
          <a:off x="2409626" y="2390698"/>
          <a:ext cx="1092890" cy="1724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588" tIns="0" rIns="0" bIns="0" numCol="1" spcCol="1270" anchor="t" anchorCtr="0">
          <a:noAutofit/>
        </a:bodyPr>
        <a:lstStyle/>
        <a:p>
          <a:pPr marL="0" lvl="0" indent="0" algn="l" defTabSz="644525" rtl="0">
            <a:lnSpc>
              <a:spcPct val="90000"/>
            </a:lnSpc>
            <a:spcBef>
              <a:spcPct val="0"/>
            </a:spcBef>
            <a:spcAft>
              <a:spcPct val="35000"/>
            </a:spcAft>
            <a:buNone/>
          </a:pPr>
          <a:r>
            <a:rPr lang="en-US" sz="1450" kern="1200" dirty="0"/>
            <a:t>Licensing/ Franchising</a:t>
          </a:r>
        </a:p>
      </dsp:txBody>
      <dsp:txXfrm>
        <a:off x="2409626" y="2390698"/>
        <a:ext cx="1092890" cy="1724101"/>
      </dsp:txXfrm>
    </dsp:sp>
    <dsp:sp modelId="{B02BF52A-F6B5-E649-A251-10F0AE18719A}">
      <dsp:nvSpPr>
        <dsp:cNvPr id="0" name=""/>
        <dsp:cNvSpPr/>
      </dsp:nvSpPr>
      <dsp:spPr>
        <a:xfrm>
          <a:off x="3344509" y="1644274"/>
          <a:ext cx="316016" cy="316016"/>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FDA94-51AF-984C-A3ED-80B110C6B3AA}">
      <dsp:nvSpPr>
        <dsp:cNvPr id="0" name=""/>
        <dsp:cNvSpPr/>
      </dsp:nvSpPr>
      <dsp:spPr>
        <a:xfrm>
          <a:off x="3502517" y="1802282"/>
          <a:ext cx="1270650" cy="2312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451" tIns="0" rIns="0" bIns="0" numCol="1" spcCol="1270" anchor="t" anchorCtr="0">
          <a:noAutofit/>
        </a:bodyPr>
        <a:lstStyle/>
        <a:p>
          <a:pPr marL="0" lvl="0" indent="0" algn="l" defTabSz="644525" rtl="0">
            <a:lnSpc>
              <a:spcPct val="90000"/>
            </a:lnSpc>
            <a:spcBef>
              <a:spcPct val="0"/>
            </a:spcBef>
            <a:spcAft>
              <a:spcPct val="35000"/>
            </a:spcAft>
            <a:buNone/>
          </a:pPr>
          <a:r>
            <a:rPr lang="en-US" sz="1450" kern="1200" dirty="0"/>
            <a:t>Strategic Agreements</a:t>
          </a:r>
        </a:p>
      </dsp:txBody>
      <dsp:txXfrm>
        <a:off x="3502517" y="1802282"/>
        <a:ext cx="1270650" cy="2312517"/>
      </dsp:txXfrm>
    </dsp:sp>
    <dsp:sp modelId="{7EB855C4-E598-B143-B6A4-D91F50ECBC4F}">
      <dsp:nvSpPr>
        <dsp:cNvPr id="0" name=""/>
        <dsp:cNvSpPr/>
      </dsp:nvSpPr>
      <dsp:spPr>
        <a:xfrm>
          <a:off x="4569073" y="1153789"/>
          <a:ext cx="408188" cy="408188"/>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B94E7C-79C0-7C4C-B5D5-A364D22196A9}">
      <dsp:nvSpPr>
        <dsp:cNvPr id="0" name=""/>
        <dsp:cNvSpPr/>
      </dsp:nvSpPr>
      <dsp:spPr>
        <a:xfrm>
          <a:off x="4773168" y="1357884"/>
          <a:ext cx="1316736" cy="2756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290" tIns="0" rIns="0" bIns="0" numCol="1" spcCol="1270" anchor="t" anchorCtr="0">
          <a:noAutofit/>
        </a:bodyPr>
        <a:lstStyle/>
        <a:p>
          <a:pPr marL="0" lvl="0" indent="0" algn="ctr" defTabSz="644525" rtl="0">
            <a:lnSpc>
              <a:spcPct val="90000"/>
            </a:lnSpc>
            <a:spcBef>
              <a:spcPct val="0"/>
            </a:spcBef>
            <a:spcAft>
              <a:spcPct val="35000"/>
            </a:spcAft>
            <a:buNone/>
          </a:pPr>
          <a:r>
            <a:rPr lang="en-US" sz="1450" kern="1200" dirty="0"/>
            <a:t>Joint Venture</a:t>
          </a:r>
        </a:p>
      </dsp:txBody>
      <dsp:txXfrm>
        <a:off x="4773168" y="1357884"/>
        <a:ext cx="1316736" cy="2756916"/>
      </dsp:txXfrm>
    </dsp:sp>
    <dsp:sp modelId="{4D047701-9A5C-1149-AEC9-43158833AD36}">
      <dsp:nvSpPr>
        <dsp:cNvPr id="0" name=""/>
        <dsp:cNvSpPr/>
      </dsp:nvSpPr>
      <dsp:spPr>
        <a:xfrm>
          <a:off x="5829848" y="826251"/>
          <a:ext cx="520110" cy="520110"/>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1CE1E-D1B3-D042-8936-5776EAFFB84D}">
      <dsp:nvSpPr>
        <dsp:cNvPr id="0" name=""/>
        <dsp:cNvSpPr/>
      </dsp:nvSpPr>
      <dsp:spPr>
        <a:xfrm>
          <a:off x="5910775" y="803506"/>
          <a:ext cx="1316736" cy="3028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596" tIns="0" rIns="0" bIns="0" numCol="1" spcCol="1270" anchor="t" anchorCtr="0">
          <a:noAutofit/>
        </a:bodyPr>
        <a:lstStyle/>
        <a:p>
          <a:pPr marL="0" lvl="0" indent="0" algn="ctr" defTabSz="644525" rtl="0">
            <a:lnSpc>
              <a:spcPct val="90000"/>
            </a:lnSpc>
            <a:spcBef>
              <a:spcPct val="0"/>
            </a:spcBef>
            <a:spcAft>
              <a:spcPct val="35000"/>
            </a:spcAft>
            <a:buNone/>
          </a:pPr>
          <a:r>
            <a:rPr lang="en-US" sz="1450" kern="1200" dirty="0"/>
            <a:t>Wholly- Owned Subsidiary</a:t>
          </a:r>
        </a:p>
      </dsp:txBody>
      <dsp:txXfrm>
        <a:off x="5910775" y="803506"/>
        <a:ext cx="1316736" cy="302849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2F7E4-1E33-DB47-AA32-D5334CB15DF5}">
      <dsp:nvSpPr>
        <dsp:cNvPr id="0" name=""/>
        <dsp:cNvSpPr/>
      </dsp:nvSpPr>
      <dsp:spPr>
        <a:xfrm>
          <a:off x="3678473" y="1552395"/>
          <a:ext cx="1246281" cy="1194360"/>
        </a:xfrm>
        <a:prstGeom prst="ellipse">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rgbClr val="000000">
                  <a:hueOff val="0"/>
                  <a:satOff val="0"/>
                  <a:lumOff val="0"/>
                  <a:alphaOff val="0"/>
                </a:srgbClr>
              </a:solidFill>
              <a:latin typeface="Arial"/>
              <a:ea typeface="+mn-ea"/>
              <a:cs typeface="+mn-cs"/>
            </a:rPr>
            <a:t>Mitigation Strategy</a:t>
          </a:r>
        </a:p>
      </dsp:txBody>
      <dsp:txXfrm>
        <a:off x="3860987" y="1727305"/>
        <a:ext cx="881253" cy="844540"/>
      </dsp:txXfrm>
    </dsp:sp>
    <dsp:sp modelId="{5E84B53A-2BB1-4042-81E8-80E34A73CBF2}">
      <dsp:nvSpPr>
        <dsp:cNvPr id="0" name=""/>
        <dsp:cNvSpPr/>
      </dsp:nvSpPr>
      <dsp:spPr>
        <a:xfrm rot="16200000">
          <a:off x="4190382" y="1156718"/>
          <a:ext cx="222463" cy="384204"/>
        </a:xfrm>
        <a:prstGeom prst="rightArrow">
          <a:avLst>
            <a:gd name="adj1" fmla="val 60000"/>
            <a:gd name="adj2" fmla="val 50000"/>
          </a:avLst>
        </a:prstGeom>
        <a:solidFill>
          <a:srgbClr val="2D2D8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0000">
                <a:hueOff val="0"/>
                <a:satOff val="0"/>
                <a:lumOff val="0"/>
                <a:alphaOff val="0"/>
              </a:srgbClr>
            </a:solidFill>
            <a:latin typeface="Arial"/>
            <a:ea typeface="+mn-ea"/>
            <a:cs typeface="+mn-cs"/>
          </a:endParaRPr>
        </a:p>
      </dsp:txBody>
      <dsp:txXfrm>
        <a:off x="4223752" y="1266929"/>
        <a:ext cx="155724" cy="230522"/>
      </dsp:txXfrm>
    </dsp:sp>
    <dsp:sp modelId="{B103900F-D991-314A-B6C0-F6A7B51BE892}">
      <dsp:nvSpPr>
        <dsp:cNvPr id="0" name=""/>
        <dsp:cNvSpPr/>
      </dsp:nvSpPr>
      <dsp:spPr>
        <a:xfrm>
          <a:off x="3253701" y="2639"/>
          <a:ext cx="2095825" cy="11300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hueOff val="0"/>
                  <a:satOff val="0"/>
                  <a:lumOff val="0"/>
                  <a:alphaOff val="0"/>
                </a:srgbClr>
              </a:solidFill>
              <a:latin typeface="Arial"/>
              <a:ea typeface="+mn-ea"/>
              <a:cs typeface="+mn-cs"/>
            </a:rPr>
            <a:t>Favorable or Neutral Governing Law</a:t>
          </a:r>
        </a:p>
      </dsp:txBody>
      <dsp:txXfrm>
        <a:off x="3308864" y="57802"/>
        <a:ext cx="1985499" cy="1019687"/>
      </dsp:txXfrm>
    </dsp:sp>
    <dsp:sp modelId="{E8458FAF-52E4-D541-BE79-F1C1FC26F07C}">
      <dsp:nvSpPr>
        <dsp:cNvPr id="0" name=""/>
        <dsp:cNvSpPr/>
      </dsp:nvSpPr>
      <dsp:spPr>
        <a:xfrm>
          <a:off x="5106709" y="1957473"/>
          <a:ext cx="438344" cy="384204"/>
        </a:xfrm>
        <a:prstGeom prst="rightArrow">
          <a:avLst>
            <a:gd name="adj1" fmla="val 60000"/>
            <a:gd name="adj2" fmla="val 50000"/>
          </a:avLst>
        </a:prstGeom>
        <a:solidFill>
          <a:srgbClr val="2D2D8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0000">
                <a:hueOff val="0"/>
                <a:satOff val="0"/>
                <a:lumOff val="0"/>
                <a:alphaOff val="0"/>
              </a:srgbClr>
            </a:solidFill>
            <a:latin typeface="Arial"/>
            <a:ea typeface="+mn-ea"/>
            <a:cs typeface="+mn-cs"/>
          </a:endParaRPr>
        </a:p>
      </dsp:txBody>
      <dsp:txXfrm>
        <a:off x="5106709" y="2034314"/>
        <a:ext cx="323083" cy="230522"/>
      </dsp:txXfrm>
    </dsp:sp>
    <dsp:sp modelId="{50449E4B-9D89-6746-A192-87A3E1BCF8C0}">
      <dsp:nvSpPr>
        <dsp:cNvPr id="0" name=""/>
        <dsp:cNvSpPr/>
      </dsp:nvSpPr>
      <dsp:spPr>
        <a:xfrm>
          <a:off x="5751820" y="1584569"/>
          <a:ext cx="2095825" cy="11300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hueOff val="0"/>
                  <a:satOff val="0"/>
                  <a:lumOff val="0"/>
                  <a:alphaOff val="0"/>
                </a:srgbClr>
              </a:solidFill>
              <a:latin typeface="Arial"/>
              <a:ea typeface="+mn-ea"/>
              <a:cs typeface="+mn-cs"/>
            </a:rPr>
            <a:t>External dispute resolution                 (arbitration, mediation, exclusive jurisdiction)</a:t>
          </a:r>
        </a:p>
      </dsp:txBody>
      <dsp:txXfrm>
        <a:off x="5806983" y="1639732"/>
        <a:ext cx="1985499" cy="1019687"/>
      </dsp:txXfrm>
    </dsp:sp>
    <dsp:sp modelId="{41F2C874-75AD-BB47-A187-0CF8C156C8A3}">
      <dsp:nvSpPr>
        <dsp:cNvPr id="0" name=""/>
        <dsp:cNvSpPr/>
      </dsp:nvSpPr>
      <dsp:spPr>
        <a:xfrm rot="5400000">
          <a:off x="4189682" y="2759509"/>
          <a:ext cx="223862" cy="384204"/>
        </a:xfrm>
        <a:prstGeom prst="rightArrow">
          <a:avLst>
            <a:gd name="adj1" fmla="val 60000"/>
            <a:gd name="adj2" fmla="val 50000"/>
          </a:avLst>
        </a:prstGeom>
        <a:solidFill>
          <a:srgbClr val="2D2D8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0000">
                <a:hueOff val="0"/>
                <a:satOff val="0"/>
                <a:lumOff val="0"/>
                <a:alphaOff val="0"/>
              </a:srgbClr>
            </a:solidFill>
            <a:latin typeface="Arial"/>
            <a:ea typeface="+mn-ea"/>
            <a:cs typeface="+mn-cs"/>
          </a:endParaRPr>
        </a:p>
      </dsp:txBody>
      <dsp:txXfrm>
        <a:off x="4223262" y="2802771"/>
        <a:ext cx="156703" cy="230522"/>
      </dsp:txXfrm>
    </dsp:sp>
    <dsp:sp modelId="{9B511564-9AA2-8843-8884-9C78CE93D940}">
      <dsp:nvSpPr>
        <dsp:cNvPr id="0" name=""/>
        <dsp:cNvSpPr/>
      </dsp:nvSpPr>
      <dsp:spPr>
        <a:xfrm>
          <a:off x="3253701" y="3169138"/>
          <a:ext cx="2095825" cy="11300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hueOff val="0"/>
                  <a:satOff val="0"/>
                  <a:lumOff val="0"/>
                  <a:alphaOff val="0"/>
                </a:srgbClr>
              </a:solidFill>
              <a:latin typeface="Arial"/>
              <a:ea typeface="+mn-ea"/>
              <a:cs typeface="+mn-cs"/>
            </a:rPr>
            <a:t>Adjudicatory Process and Enforcement Mechanisms</a:t>
          </a:r>
        </a:p>
      </dsp:txBody>
      <dsp:txXfrm>
        <a:off x="3308864" y="3224301"/>
        <a:ext cx="1985499" cy="1019687"/>
      </dsp:txXfrm>
    </dsp:sp>
    <dsp:sp modelId="{7206A74A-4ECE-8B4D-A55D-3191ECBC42BD}">
      <dsp:nvSpPr>
        <dsp:cNvPr id="0" name=""/>
        <dsp:cNvSpPr/>
      </dsp:nvSpPr>
      <dsp:spPr>
        <a:xfrm rot="10800000">
          <a:off x="3140928" y="1957473"/>
          <a:ext cx="379864" cy="384204"/>
        </a:xfrm>
        <a:prstGeom prst="rightArrow">
          <a:avLst>
            <a:gd name="adj1" fmla="val 60000"/>
            <a:gd name="adj2" fmla="val 50000"/>
          </a:avLst>
        </a:prstGeom>
        <a:solidFill>
          <a:srgbClr val="2D2D8A">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rgbClr val="000000">
                <a:hueOff val="0"/>
                <a:satOff val="0"/>
                <a:lumOff val="0"/>
                <a:alphaOff val="0"/>
              </a:srgbClr>
            </a:solidFill>
            <a:latin typeface="Arial"/>
            <a:ea typeface="+mn-ea"/>
            <a:cs typeface="+mn-cs"/>
          </a:endParaRPr>
        </a:p>
      </dsp:txBody>
      <dsp:txXfrm rot="10800000">
        <a:off x="3254887" y="2034314"/>
        <a:ext cx="265905" cy="230522"/>
      </dsp:txXfrm>
    </dsp:sp>
    <dsp:sp modelId="{CB3186B3-ABBC-FA49-BB73-CA2DCB42778B}">
      <dsp:nvSpPr>
        <dsp:cNvPr id="0" name=""/>
        <dsp:cNvSpPr/>
      </dsp:nvSpPr>
      <dsp:spPr>
        <a:xfrm>
          <a:off x="865921" y="1584569"/>
          <a:ext cx="2095825" cy="1130013"/>
        </a:xfrm>
        <a:prstGeom prst="roundRect">
          <a:avLst/>
        </a:prstGeom>
        <a:solidFill>
          <a:srgbClr val="FFFFFF">
            <a:hueOff val="0"/>
            <a:satOff val="0"/>
            <a:lumOff val="0"/>
            <a:alphaOff val="0"/>
          </a:srgbClr>
        </a:solidFill>
        <a:ln w="25400" cap="flat" cmpd="sng" algn="ctr">
          <a:solidFill>
            <a:srgbClr val="2D2D8A">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000000">
                  <a:hueOff val="0"/>
                  <a:satOff val="0"/>
                  <a:lumOff val="0"/>
                  <a:alphaOff val="0"/>
                </a:srgbClr>
              </a:solidFill>
              <a:latin typeface="Arial"/>
              <a:ea typeface="+mn-ea"/>
              <a:cs typeface="+mn-cs"/>
            </a:rPr>
            <a:t>Internal (contractual) dispute-resolution process</a:t>
          </a:r>
        </a:p>
      </dsp:txBody>
      <dsp:txXfrm>
        <a:off x="921084" y="1639732"/>
        <a:ext cx="1985499" cy="10196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6973D3-E46C-43B4-B8C7-DDFD857063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E59273-B0C7-42C8-842E-3CE3894C89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4D2B5-2C35-4A1F-93A0-F1C38C26EABA}" type="datetimeFigureOut">
              <a:rPr lang="en-US" smtClean="0"/>
              <a:t>5/15/2023</a:t>
            </a:fld>
            <a:endParaRPr lang="en-US"/>
          </a:p>
        </p:txBody>
      </p:sp>
      <p:sp>
        <p:nvSpPr>
          <p:cNvPr id="4" name="Footer Placeholder 3">
            <a:extLst>
              <a:ext uri="{FF2B5EF4-FFF2-40B4-BE49-F238E27FC236}">
                <a16:creationId xmlns:a16="http://schemas.microsoft.com/office/drawing/2014/main" id="{14A2EAA3-DCEF-4F74-83C9-47BEDF8E92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279DC4-F15A-4DE8-8520-C0C1E03321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BCB88E-CACE-4528-9526-28A98E99EDDD}" type="slidenum">
              <a:rPr lang="en-US" smtClean="0"/>
              <a:t>‹#›</a:t>
            </a:fld>
            <a:endParaRPr lang="en-US"/>
          </a:p>
        </p:txBody>
      </p:sp>
    </p:spTree>
    <p:extLst>
      <p:ext uri="{BB962C8B-B14F-4D97-AF65-F5344CB8AC3E}">
        <p14:creationId xmlns:p14="http://schemas.microsoft.com/office/powerpoint/2010/main" val="3411843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AA9D0-8936-4476-A74F-BDB203515FEF}" type="datetimeFigureOut">
              <a:rPr lang="en-US" smtClean="0"/>
              <a:t>5/15/2023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3014E-82BD-4FF9-8EC5-182E2C3ED1A6}" type="slidenum">
              <a:rPr lang="en-US" smtClean="0"/>
              <a:t>‹#›</a:t>
            </a:fld>
            <a:endParaRPr lang="en-US"/>
          </a:p>
        </p:txBody>
      </p:sp>
    </p:spTree>
    <p:extLst>
      <p:ext uri="{BB962C8B-B14F-4D97-AF65-F5344CB8AC3E}">
        <p14:creationId xmlns:p14="http://schemas.microsoft.com/office/powerpoint/2010/main" val="391684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rade.gov/free-trade-agreements-help-center"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trade.gov/fta-tariff-tool-hom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3014E-82BD-4FF9-8EC5-182E2C3ED1A6}" type="slidenum">
              <a:rPr lang="en-US" smtClean="0"/>
              <a:t>1</a:t>
            </a:fld>
            <a:endParaRPr lang="en-US"/>
          </a:p>
        </p:txBody>
      </p:sp>
    </p:spTree>
    <p:extLst>
      <p:ext uri="{BB962C8B-B14F-4D97-AF65-F5344CB8AC3E}">
        <p14:creationId xmlns:p14="http://schemas.microsoft.com/office/powerpoint/2010/main" val="4261176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D89C00-9DB6-4F97-A721-F9BB957BE426}" type="slidenum">
              <a:rPr lang="en-US" smtClean="0"/>
              <a:pPr>
                <a:defRPr/>
              </a:pPr>
              <a:t>13</a:t>
            </a:fld>
            <a:endParaRPr lang="en-US"/>
          </a:p>
        </p:txBody>
      </p:sp>
    </p:spTree>
    <p:extLst>
      <p:ext uri="{BB962C8B-B14F-4D97-AF65-F5344CB8AC3E}">
        <p14:creationId xmlns:p14="http://schemas.microsoft.com/office/powerpoint/2010/main" val="278963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B8E0DE-A2F9-4BD8-9918-546D1AAC72C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48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C2C2C"/>
                </a:solidFill>
                <a:effectLst/>
                <a:latin typeface="PublicSans"/>
              </a:rPr>
              <a:t>For the United States, the main goal of trade agreements is to reduce barriers to U.S. exports, protect U.S. interests competing abroad, and enhance the rule of law in the FTA partner country or countries. </a:t>
            </a:r>
          </a:p>
          <a:p>
            <a:r>
              <a:rPr lang="en-US" b="0" i="0">
                <a:solidFill>
                  <a:srgbClr val="2C2C2C"/>
                </a:solidFill>
                <a:effectLst/>
                <a:latin typeface="PublicSans"/>
              </a:rPr>
              <a:t>The U.S. has 14 FTAs with 20 countries which comprise about 40 percent of U.S. goods’ exports. Please note that FTA countries periodically update their rules of origin, which affects tariff schedules. For the latest rules of origin for each FTA and to learn more about FTA benefits for U.S. companies, visit our </a:t>
            </a:r>
            <a:r>
              <a:rPr lang="en-US" b="1" i="0" u="none" strike="noStrike">
                <a:solidFill>
                  <a:srgbClr val="005B9F"/>
                </a:solidFill>
                <a:effectLst/>
                <a:latin typeface="PublicSans"/>
                <a:hlinkClick r:id="rId3"/>
              </a:rPr>
              <a:t>FTA Help Center</a:t>
            </a:r>
            <a:r>
              <a:rPr lang="en-US" b="0" i="0">
                <a:solidFill>
                  <a:srgbClr val="2C2C2C"/>
                </a:solidFill>
                <a:effectLst/>
                <a:latin typeface="PublicSans"/>
              </a:rPr>
              <a:t>. Calculate the tariff rate to export your product to an FTA country using the </a:t>
            </a:r>
            <a:r>
              <a:rPr lang="en-US" b="1" i="0" u="none" strike="noStrike">
                <a:solidFill>
                  <a:srgbClr val="005B9F"/>
                </a:solidFill>
                <a:effectLst/>
                <a:latin typeface="PublicSans"/>
                <a:hlinkClick r:id="rId4"/>
              </a:rPr>
              <a:t>FTA tariff tool</a:t>
            </a:r>
            <a:r>
              <a:rPr lang="en-US" b="0" i="0">
                <a:solidFill>
                  <a:srgbClr val="2C2C2C"/>
                </a:solidFill>
                <a:effectLst/>
                <a:latin typeface="PublicSans"/>
              </a:rPr>
              <a:t>.</a:t>
            </a:r>
            <a:endParaRPr lang="en-US"/>
          </a:p>
        </p:txBody>
      </p:sp>
    </p:spTree>
    <p:extLst>
      <p:ext uri="{BB962C8B-B14F-4D97-AF65-F5344CB8AC3E}">
        <p14:creationId xmlns:p14="http://schemas.microsoft.com/office/powerpoint/2010/main" val="311625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 program allows the U.S. exporter to include all shipping, customs clearances, duties and taxes in the shipping and handling fees charged to the customer, who could even be charged in Canadian dollars. In this way, the transaction appears to the Canadian consumer as a domestic transaction.</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U.S. companies selling directly to Canadian consumers, retailers and businesses.</a:t>
            </a:r>
            <a:endParaRPr lang="en-US" sz="1200" b="1">
              <a:solidFill>
                <a:srgbClr val="1B3C65"/>
              </a:solidFill>
              <a:latin typeface="Trebuchet MS" panose="020B0603020202020204" pitchFamily="34" charset="0"/>
            </a:endParaRPr>
          </a:p>
          <a:p>
            <a:endParaRPr lang="en-US" sz="1200" b="1">
              <a:solidFill>
                <a:srgbClr val="1B3C65"/>
              </a:solidFill>
              <a:latin typeface="Trebuchet MS" panose="020B0603020202020204" pitchFamily="34" charset="0"/>
            </a:endParaRPr>
          </a:p>
          <a:p>
            <a:endParaRPr lang="en-US" sz="1200" b="1">
              <a:solidFill>
                <a:srgbClr val="1B3C65"/>
              </a:solidFill>
              <a:latin typeface="Trebuchet MS" panose="020B0603020202020204" pitchFamily="34" charset="0"/>
            </a:endParaRPr>
          </a:p>
          <a:p>
            <a:endParaRPr lang="en-US" sz="1200" b="1">
              <a:solidFill>
                <a:srgbClr val="1B3C65"/>
              </a:solidFill>
              <a:latin typeface="Trebuchet MS" panose="020B0603020202020204" pitchFamily="34" charset="0"/>
            </a:endParaRPr>
          </a:p>
          <a:p>
            <a:endParaRPr lang="en-US" sz="1200" b="1">
              <a:solidFill>
                <a:srgbClr val="1B3C65"/>
              </a:solidFill>
              <a:latin typeface="Trebuchet MS" panose="020B0603020202020204" pitchFamily="34" charset="0"/>
            </a:endParaRPr>
          </a:p>
          <a:p>
            <a:r>
              <a:rPr lang="en-US" sz="1200" b="1">
                <a:solidFill>
                  <a:srgbClr val="1B3C65"/>
                </a:solidFill>
                <a:latin typeface="Trebuchet MS" panose="020B0603020202020204" pitchFamily="34" charset="0"/>
              </a:rPr>
              <a:t>Do you have an intake process for leads?</a:t>
            </a:r>
          </a:p>
          <a:p>
            <a:pPr marL="285739" indent="-285739">
              <a:buFont typeface="Arial" panose="020B0604020202020204" pitchFamily="34" charset="0"/>
              <a:buChar char="•"/>
            </a:pPr>
            <a:r>
              <a:rPr lang="en-US" sz="1200">
                <a:solidFill>
                  <a:schemeClr val="tx2"/>
                </a:solidFill>
                <a:latin typeface="Trebuchet MS" panose="020B0603020202020204" pitchFamily="34" charset="0"/>
              </a:rPr>
              <a:t>Create a price list</a:t>
            </a:r>
          </a:p>
          <a:p>
            <a:pPr marL="285739" indent="-285739">
              <a:buFont typeface="Arial" panose="020B0604020202020204" pitchFamily="34" charset="0"/>
              <a:buChar char="•"/>
            </a:pPr>
            <a:r>
              <a:rPr lang="en-US" sz="1200">
                <a:solidFill>
                  <a:schemeClr val="tx2"/>
                </a:solidFill>
                <a:latin typeface="Trebuchet MS" panose="020B0603020202020204" pitchFamily="34" charset="0"/>
              </a:rPr>
              <a:t>Write an introductory sales letter</a:t>
            </a:r>
          </a:p>
          <a:p>
            <a:pPr marL="285739" indent="-285739">
              <a:buFont typeface="Arial" panose="020B0604020202020204" pitchFamily="34" charset="0"/>
              <a:buChar char="•"/>
            </a:pPr>
            <a:r>
              <a:rPr lang="en-US" sz="1200">
                <a:solidFill>
                  <a:schemeClr val="tx2"/>
                </a:solidFill>
                <a:latin typeface="Trebuchet MS" panose="020B0603020202020204" pitchFamily="34" charset="0"/>
              </a:rPr>
              <a:t>Create marketing materials </a:t>
            </a:r>
          </a:p>
          <a:p>
            <a:pPr marL="285739" indent="-285739">
              <a:buFont typeface="Arial" panose="020B0604020202020204" pitchFamily="34" charset="0"/>
              <a:buChar char="•"/>
            </a:pPr>
            <a:r>
              <a:rPr lang="en-US" sz="1200">
                <a:solidFill>
                  <a:schemeClr val="tx2"/>
                </a:solidFill>
                <a:latin typeface="Trebuchet MS" panose="020B0603020202020204" pitchFamily="34" charset="0"/>
              </a:rPr>
              <a:t>Globalize your website</a:t>
            </a:r>
          </a:p>
          <a:p>
            <a:endParaRPr lang="en-US"/>
          </a:p>
        </p:txBody>
      </p:sp>
      <p:sp>
        <p:nvSpPr>
          <p:cNvPr id="4" name="Slide Number Placeholder 3"/>
          <p:cNvSpPr>
            <a:spLocks noGrp="1"/>
          </p:cNvSpPr>
          <p:nvPr>
            <p:ph type="sldNum" sz="quarter" idx="10"/>
          </p:nvPr>
        </p:nvSpPr>
        <p:spPr/>
        <p:txBody>
          <a:bodyPr/>
          <a:lstStyle/>
          <a:p>
            <a:pPr>
              <a:defRPr/>
            </a:pPr>
            <a:fld id="{BCD89C00-9DB6-4F97-A721-F9BB957BE426}" type="slidenum">
              <a:rPr lang="en-US" smtClean="0"/>
              <a:pPr>
                <a:defRPr/>
              </a:pPr>
              <a:t>20</a:t>
            </a:fld>
            <a:endParaRPr lang="en-US"/>
          </a:p>
        </p:txBody>
      </p:sp>
    </p:spTree>
    <p:extLst>
      <p:ext uri="{BB962C8B-B14F-4D97-AF65-F5344CB8AC3E}">
        <p14:creationId xmlns:p14="http://schemas.microsoft.com/office/powerpoint/2010/main" val="1768285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itchFamily="34" charset="0"/>
              </a:rPr>
              <a:t>Indirect = where a US based company handles the exporting for you</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Advantages: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o No international experience required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 company can indirectly export as soon as it has a product to sell that can compete. There is no need to know which foreign markets should be targeted, how to sell to those market, or how to fulfill the order and get paid internationally.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o Management is not distracted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is particularly important for companies in initial stages of growth where management may devote attention to developing R&amp;D, manufacturing, or sales and marketing strategies while still making the international sale.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o Faster time to international market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By utilizing the experience and strengths of the exporting partner, a company’s product can get to market significantly faster. The company also does not have to have a knowledge of exporting.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o Little to no financial commitment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export partner typically covers most incremental expenses associated with international sales.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o Low risk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Indirect exporting provides a low risk option for the manufacturer by not creating additional costs in resources and expenses and allowing management to remain focused on developing the business.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Disadvantages: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o Poor control &amp; inadequate feedback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Because all export activities are coordinated by the export partner, this gives a company very little control over the sales and marketing decisions for the export markets involved. </a:t>
            </a:r>
          </a:p>
          <a:p>
            <a:r>
              <a:rPr lang="en-US" sz="1200" kern="1200">
                <a:solidFill>
                  <a:schemeClr val="tx1"/>
                </a:solidFill>
                <a:effectLst/>
                <a:latin typeface="+mn-lt"/>
                <a:ea typeface="+mn-ea"/>
                <a:cs typeface="+mn-cs"/>
              </a:rPr>
              <a:t> </a:t>
            </a:r>
          </a:p>
          <a:p>
            <a:r>
              <a:rPr lang="en-US" sz="1200" b="1" kern="1200">
                <a:solidFill>
                  <a:schemeClr val="tx1"/>
                </a:solidFill>
                <a:effectLst/>
                <a:latin typeface="+mn-lt"/>
                <a:ea typeface="+mn-ea"/>
                <a:cs typeface="+mn-cs"/>
              </a:rPr>
              <a:t>o Inadequate market feedback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sales that are being managed by a third-party intermediary, customer feedback and information on the market may not be received </a:t>
            </a: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o Lower margins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Inevitably, if a company is working with an EMC, a trading company or a larger company in a piggybacking arrangement, lower margins can be expected since their partners will need to be compensated for their efforts. </a:t>
            </a: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479602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457312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solidFill>
                  <a:srgbClr val="002060"/>
                </a:solidFill>
              </a:rPr>
              <a:t>TaoBao</a:t>
            </a:r>
            <a:r>
              <a:rPr lang="en-US">
                <a:solidFill>
                  <a:srgbClr val="002060"/>
                </a:solidFill>
              </a:rPr>
              <a:t>(China), </a:t>
            </a:r>
            <a:r>
              <a:rPr lang="en-US" err="1">
                <a:solidFill>
                  <a:srgbClr val="002060"/>
                </a:solidFill>
              </a:rPr>
              <a:t>MercadoLibre</a:t>
            </a:r>
            <a:r>
              <a:rPr lang="en-US">
                <a:solidFill>
                  <a:srgbClr val="002060"/>
                </a:solidFill>
              </a:rPr>
              <a:t>(Mexico), Coupang(Korea)</a:t>
            </a:r>
          </a:p>
          <a:p>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549024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our companies compete &amp; win abroad. </a:t>
            </a:r>
          </a:p>
          <a:p>
            <a:endParaRPr lang="en-US"/>
          </a:p>
          <a:p>
            <a:r>
              <a:rPr lang="en-US"/>
              <a:t>See slides 2-8 for CS Services overview</a:t>
            </a:r>
          </a:p>
        </p:txBody>
      </p:sp>
      <p:sp>
        <p:nvSpPr>
          <p:cNvPr id="4" name="Slide Number Placeholder 3"/>
          <p:cNvSpPr>
            <a:spLocks noGrp="1"/>
          </p:cNvSpPr>
          <p:nvPr>
            <p:ph type="sldNum" sz="quarter" idx="5"/>
          </p:nvPr>
        </p:nvSpPr>
        <p:spPr/>
        <p:txBody>
          <a:bodyPr/>
          <a:lstStyle/>
          <a:p>
            <a:fld id="{E043014E-82BD-4FF9-8EC5-182E2C3ED1A6}" type="slidenum">
              <a:rPr lang="en-US" smtClean="0"/>
              <a:t>27</a:t>
            </a:fld>
            <a:endParaRPr lang="en-US"/>
          </a:p>
        </p:txBody>
      </p:sp>
    </p:spTree>
    <p:extLst>
      <p:ext uri="{BB962C8B-B14F-4D97-AF65-F5344CB8AC3E}">
        <p14:creationId xmlns:p14="http://schemas.microsoft.com/office/powerpoint/2010/main" val="1021142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our companies compete &amp; win abroad. </a:t>
            </a:r>
          </a:p>
          <a:p>
            <a:endParaRPr lang="en-US"/>
          </a:p>
          <a:p>
            <a:r>
              <a:rPr lang="en-US"/>
              <a:t>See slides 2-8 for CS Services overview</a:t>
            </a:r>
          </a:p>
        </p:txBody>
      </p:sp>
      <p:sp>
        <p:nvSpPr>
          <p:cNvPr id="4" name="Slide Number Placeholder 3"/>
          <p:cNvSpPr>
            <a:spLocks noGrp="1"/>
          </p:cNvSpPr>
          <p:nvPr>
            <p:ph type="sldNum" sz="quarter" idx="5"/>
          </p:nvPr>
        </p:nvSpPr>
        <p:spPr/>
        <p:txBody>
          <a:bodyPr/>
          <a:lstStyle/>
          <a:p>
            <a:fld id="{E043014E-82BD-4FF9-8EC5-182E2C3ED1A6}" type="slidenum">
              <a:rPr lang="en-US" smtClean="0"/>
              <a:t>38</a:t>
            </a:fld>
            <a:endParaRPr lang="en-US"/>
          </a:p>
        </p:txBody>
      </p:sp>
    </p:spTree>
    <p:extLst>
      <p:ext uri="{BB962C8B-B14F-4D97-AF65-F5344CB8AC3E}">
        <p14:creationId xmlns:p14="http://schemas.microsoft.com/office/powerpoint/2010/main" val="2897276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2">
                    <a:lumMod val="75000"/>
                  </a:schemeClr>
                </a:solidFill>
                <a:highlight>
                  <a:srgbClr val="00FF00"/>
                </a:highlight>
                <a:latin typeface="Arial" panose="020B0604020202020204" pitchFamily="34" charset="0"/>
                <a:cs typeface="Times New Roman" panose="02020603050405020304" pitchFamily="18" charset="0"/>
              </a:rPr>
              <a:t>FedEx International Connect Plus provides special rates </a:t>
            </a:r>
            <a:r>
              <a:rPr lang="en-US" sz="1200" b="0">
                <a:solidFill>
                  <a:schemeClr val="tx2">
                    <a:lumMod val="75000"/>
                  </a:schemeClr>
                </a:solidFill>
                <a:highlight>
                  <a:srgbClr val="00FF00"/>
                </a:highlight>
                <a:latin typeface="Arial" panose="020B0604020202020204" pitchFamily="34" charset="0"/>
                <a:cs typeface="Times New Roman" panose="02020603050405020304" pitchFamily="18" charset="0"/>
              </a:rPr>
              <a:t>to ship </a:t>
            </a:r>
            <a:r>
              <a:rPr lang="en-US" sz="1200" b="0" dirty="0">
                <a:solidFill>
                  <a:schemeClr val="tx2">
                    <a:lumMod val="75000"/>
                  </a:schemeClr>
                </a:solidFill>
                <a:highlight>
                  <a:srgbClr val="00FF00"/>
                </a:highlight>
                <a:latin typeface="Arial" panose="020B0604020202020204" pitchFamily="34" charset="0"/>
                <a:cs typeface="Times New Roman" panose="02020603050405020304" pitchFamily="18" charset="0"/>
              </a:rPr>
              <a:t>from over 50 countries to over 190 destination markets.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2">
                  <a:lumMod val="75000"/>
                </a:schemeClr>
              </a:solidFill>
              <a:highlight>
                <a:srgbClr val="00FF00"/>
              </a:highligh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2">
                    <a:lumMod val="75000"/>
                  </a:schemeClr>
                </a:solidFill>
                <a:highlight>
                  <a:srgbClr val="00FF00"/>
                </a:highlight>
                <a:latin typeface="Arial" panose="020B0604020202020204" pitchFamily="34" charset="0"/>
                <a:cs typeface="Times New Roman" panose="02020603050405020304" pitchFamily="18" charset="0"/>
              </a:rPr>
              <a:t>The FedEx International Shipping Assist tool can help you get started with international shipping.</a:t>
            </a:r>
          </a:p>
          <a:p>
            <a:endParaRPr lang="en-US" dirty="0"/>
          </a:p>
        </p:txBody>
      </p:sp>
      <p:sp>
        <p:nvSpPr>
          <p:cNvPr id="4" name="Slide Number Placeholder 3"/>
          <p:cNvSpPr>
            <a:spLocks noGrp="1"/>
          </p:cNvSpPr>
          <p:nvPr>
            <p:ph type="sldNum" sz="quarter" idx="5"/>
          </p:nvPr>
        </p:nvSpPr>
        <p:spPr/>
        <p:txBody>
          <a:bodyPr/>
          <a:lstStyle/>
          <a:p>
            <a:fld id="{7495A829-13BD-4198-8A7B-8045B346907B}" type="slidenum">
              <a:rPr lang="en-GB" smtClean="0"/>
              <a:t>40</a:t>
            </a:fld>
            <a:endParaRPr lang="en-GB"/>
          </a:p>
        </p:txBody>
      </p:sp>
    </p:spTree>
    <p:extLst>
      <p:ext uri="{BB962C8B-B14F-4D97-AF65-F5344CB8AC3E}">
        <p14:creationId xmlns:p14="http://schemas.microsoft.com/office/powerpoint/2010/main" val="56677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3FD822-C51F-4946-96F8-863489E493F8}"/>
              </a:ext>
            </a:extLst>
          </p:cNvPr>
          <p:cNvSpPr>
            <a:spLocks noGrp="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A962CFA6-ED48-4CD9-B95B-CF2BB523F19F}" type="slidenum">
              <a:rPr lang="en-US" smtClean="0"/>
              <a:pPr>
                <a:defRPr/>
              </a:pPr>
              <a:t>42</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231115" indent="-231115" defTabSz="924458" fontAlgn="base">
              <a:lnSpc>
                <a:spcPct val="80000"/>
              </a:lnSpc>
              <a:spcBef>
                <a:spcPct val="30000"/>
              </a:spcBef>
              <a:spcAft>
                <a:spcPct val="0"/>
              </a:spcAft>
              <a:defRPr/>
            </a:pPr>
            <a:r>
              <a:rPr lang="en-US" sz="1000" b="1"/>
              <a:t>Refer to page 373 of the Dictionary of International Trade and Page 145 of the Basic Guide to Exporting. </a:t>
            </a:r>
          </a:p>
          <a:p>
            <a:pPr marL="231115" indent="-231115" defTabSz="924458" fontAlgn="base">
              <a:lnSpc>
                <a:spcPct val="80000"/>
              </a:lnSpc>
              <a:spcBef>
                <a:spcPct val="30000"/>
              </a:spcBef>
              <a:spcAft>
                <a:spcPct val="0"/>
              </a:spcAft>
              <a:defRPr/>
            </a:pPr>
            <a:endParaRPr lang="en-US" sz="1000" b="1"/>
          </a:p>
          <a:p>
            <a:pPr marL="231115" indent="-231115" defTabSz="924458" fontAlgn="base">
              <a:lnSpc>
                <a:spcPct val="80000"/>
              </a:lnSpc>
              <a:spcBef>
                <a:spcPct val="30000"/>
              </a:spcBef>
              <a:spcAft>
                <a:spcPct val="0"/>
              </a:spcAft>
              <a:defRPr/>
            </a:pPr>
            <a:r>
              <a:rPr lang="en-US" sz="1000" b="1"/>
              <a:t>Common Question</a:t>
            </a:r>
            <a:r>
              <a:rPr lang="en-US" sz="1000" b="1" i="1"/>
              <a:t>  - </a:t>
            </a:r>
            <a:r>
              <a:rPr lang="en-US" sz="1000" b="1" i="1">
                <a:solidFill>
                  <a:schemeClr val="tx2"/>
                </a:solidFill>
              </a:rPr>
              <a:t>Why does the shipment information need to be repeated on a commercial invoice if it’s already included on the Air Waybill?</a:t>
            </a:r>
          </a:p>
          <a:p>
            <a:pPr marL="231115" indent="-231115">
              <a:lnSpc>
                <a:spcPct val="80000"/>
              </a:lnSpc>
            </a:pPr>
            <a:endParaRPr lang="en-US" sz="1000" i="1"/>
          </a:p>
          <a:p>
            <a:pPr marL="231115" indent="-231115" defTabSz="924458" fontAlgn="base">
              <a:lnSpc>
                <a:spcPct val="80000"/>
              </a:lnSpc>
              <a:spcBef>
                <a:spcPct val="30000"/>
              </a:spcBef>
              <a:spcAft>
                <a:spcPct val="0"/>
              </a:spcAft>
              <a:defRPr/>
            </a:pPr>
            <a:r>
              <a:rPr lang="en-US" sz="1000" b="1" i="1">
                <a:solidFill>
                  <a:schemeClr val="tx2"/>
                </a:solidFill>
                <a:latin typeface="Arial" charset="0"/>
              </a:rPr>
              <a:t>Note: </a:t>
            </a:r>
            <a:r>
              <a:rPr lang="en-US" sz="1000" i="1">
                <a:latin typeface="Arial" charset="0"/>
              </a:rPr>
              <a:t>Required shipment details not included on the documentation is the #1 reason for shipment delays experienced during the customs clearance process.</a:t>
            </a:r>
          </a:p>
          <a:p>
            <a:pPr marL="231115" indent="-231115">
              <a:lnSpc>
                <a:spcPct val="80000"/>
              </a:lnSpc>
            </a:pPr>
            <a:endParaRPr lang="en-US" sz="1000" i="1"/>
          </a:p>
        </p:txBody>
      </p:sp>
    </p:spTree>
    <p:extLst>
      <p:ext uri="{BB962C8B-B14F-4D97-AF65-F5344CB8AC3E}">
        <p14:creationId xmlns:p14="http://schemas.microsoft.com/office/powerpoint/2010/main" val="222273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a:t>The Commercial Invoice is the </a:t>
            </a:r>
            <a:r>
              <a:rPr lang="en-US" sz="1200" i="1" u="sng">
                <a:solidFill>
                  <a:schemeClr val="tx2"/>
                </a:solidFill>
              </a:rPr>
              <a:t>ONE</a:t>
            </a:r>
            <a:r>
              <a:rPr lang="en-US" sz="1200"/>
              <a:t> document that </a:t>
            </a:r>
            <a:r>
              <a:rPr lang="en-US" sz="1200" i="1" u="sng">
                <a:solidFill>
                  <a:schemeClr val="tx2"/>
                </a:solidFill>
              </a:rPr>
              <a:t>MUST</a:t>
            </a:r>
            <a:r>
              <a:rPr lang="en-US" sz="1200">
                <a:solidFill>
                  <a:schemeClr val="tx2"/>
                </a:solidFill>
              </a:rPr>
              <a:t> </a:t>
            </a:r>
            <a:r>
              <a:rPr lang="en-US" sz="1200"/>
              <a:t>accompany </a:t>
            </a:r>
            <a:r>
              <a:rPr lang="en-US" sz="1200" i="1" u="sng">
                <a:solidFill>
                  <a:schemeClr val="tx2"/>
                </a:solidFill>
              </a:rPr>
              <a:t>EVERY </a:t>
            </a:r>
            <a:r>
              <a:rPr lang="en-US" sz="1200"/>
              <a:t>International shipment. </a:t>
            </a:r>
          </a:p>
          <a:p>
            <a:pPr>
              <a:spcBef>
                <a:spcPct val="0"/>
              </a:spcBef>
            </a:pPr>
            <a:endParaRPr lang="en-US"/>
          </a:p>
          <a:p>
            <a:pPr>
              <a:spcBef>
                <a:spcPct val="0"/>
              </a:spcBef>
            </a:pPr>
            <a:endParaRPr lang="en-US"/>
          </a:p>
          <a:p>
            <a:pPr>
              <a:spcBef>
                <a:spcPct val="0"/>
              </a:spcBef>
            </a:pPr>
            <a:r>
              <a:rPr lang="en-US"/>
              <a:t>The Commercial Invoice is a commonly used document for customs clearance.  It is a transaction record between the exporter and importer with regards to the goods sold.  For FedEx Express shipments- Commercial Invoice paperwork is required for most non-document commodities. The customer must submit one signed original and two copies of the Commercial Invoice. The Commercial Invoice must also accompany the air waybill and should be placed in the pouch with the air waybill.   </a:t>
            </a:r>
          </a:p>
          <a:p>
            <a:pPr>
              <a:spcBef>
                <a:spcPct val="0"/>
              </a:spcBef>
            </a:pPr>
            <a:endParaRPr lang="en-US"/>
          </a:p>
          <a:p>
            <a:pPr>
              <a:spcBef>
                <a:spcPct val="0"/>
              </a:spcBef>
            </a:pPr>
            <a:r>
              <a:rPr lang="en-US"/>
              <a:t>FedEx International Ground shipments, require three copies of the Commercial Invoice for all shipments to Canada.  For multiple –piece shipments to a single recipient, one complete set is needed. </a:t>
            </a:r>
          </a:p>
          <a:p>
            <a:pPr>
              <a:spcBef>
                <a:spcPct val="0"/>
              </a:spcBef>
            </a:pPr>
            <a:endParaRPr lang="en-US"/>
          </a:p>
          <a:p>
            <a:pPr>
              <a:spcBef>
                <a:spcPct val="0"/>
              </a:spcBef>
            </a:pPr>
            <a:r>
              <a:rPr lang="en-US"/>
              <a:t>Customers must include the following required information on the commercial invoice:  it must be written in English translation, the shipper/co-signee address should be included, a full description of the goods, the harmonized (HS) code, the value of each commodity- which should add up to the </a:t>
            </a:r>
            <a:r>
              <a:rPr lang="en-US" err="1"/>
              <a:t>awb</a:t>
            </a:r>
            <a:r>
              <a:rPr lang="en-US"/>
              <a:t> value, the currency type used, the country of origin for each commodity—not a group of countries, the quantity of each item, the total weight and number of packages, and the customer signature. </a:t>
            </a:r>
          </a:p>
          <a:p>
            <a:pPr>
              <a:spcBef>
                <a:spcPct val="0"/>
              </a:spcBef>
            </a:pPr>
            <a:endParaRPr lang="en-US"/>
          </a:p>
          <a:p>
            <a:pPr>
              <a:spcBef>
                <a:spcPct val="0"/>
              </a:spcBef>
            </a:pPr>
            <a:r>
              <a:rPr lang="en-US"/>
              <a:t>If the customer wants to print a Commercial Invoice and complete it by hand, they can download the form for FedEx Ground shipments from U.S. to Canada </a:t>
            </a:r>
            <a:r>
              <a:rPr lang="en-US" b="1" i="1" u="sng"/>
              <a:t>or  </a:t>
            </a:r>
            <a:r>
              <a:rPr lang="en-US"/>
              <a:t>download the form for FedEx Express shipment from Global Trade Manager. We will cover GTM later in greater detail. </a:t>
            </a:r>
            <a:endParaRPr lang="en-US" b="1" i="1" u="sng"/>
          </a:p>
          <a:p>
            <a:endParaRPr lang="en-US"/>
          </a:p>
        </p:txBody>
      </p:sp>
      <p:sp>
        <p:nvSpPr>
          <p:cNvPr id="4" name="Slide Number Placeholder 3"/>
          <p:cNvSpPr>
            <a:spLocks noGrp="1"/>
          </p:cNvSpPr>
          <p:nvPr>
            <p:ph type="sldNum" sz="quarter" idx="10"/>
          </p:nvPr>
        </p:nvSpPr>
        <p:spPr/>
        <p:txBody>
          <a:bodyPr/>
          <a:lstStyle/>
          <a:p>
            <a:fld id="{3DA09BFF-9304-4EE8-967B-56F816FBB8C1}" type="slidenum">
              <a:rPr lang="en-US" smtClean="0"/>
              <a:pPr/>
              <a:t>43</a:t>
            </a:fld>
            <a:endParaRPr lang="en-US"/>
          </a:p>
        </p:txBody>
      </p:sp>
    </p:spTree>
    <p:extLst>
      <p:ext uri="{BB962C8B-B14F-4D97-AF65-F5344CB8AC3E}">
        <p14:creationId xmlns:p14="http://schemas.microsoft.com/office/powerpoint/2010/main" val="4218409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159811B6-7FAE-4023-B072-B542F5A1EFAB}" type="slidenum">
              <a:rPr lang="en-US" smtClean="0"/>
              <a:pPr>
                <a:defRPr/>
              </a:pPr>
              <a:t>44</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t>Very easy online course to take to become a self filer.</a:t>
            </a:r>
          </a:p>
          <a:p>
            <a:pPr eaLnBrk="1" hangingPunct="1"/>
            <a:r>
              <a:rPr lang="en-US"/>
              <a:t>Or you can arrange</a:t>
            </a:r>
            <a:r>
              <a:rPr lang="en-US" baseline="0"/>
              <a:t> for an agent to file on your behalf.  </a:t>
            </a:r>
          </a:p>
          <a:p>
            <a:pPr eaLnBrk="1" hangingPunct="1"/>
            <a:r>
              <a:rPr lang="en-US" baseline="0"/>
              <a:t>Bottom line is that you must file.  Carriers need the file number to move the shipment.</a:t>
            </a:r>
          </a:p>
          <a:p>
            <a:pPr eaLnBrk="1" hangingPunct="1"/>
            <a:r>
              <a:rPr lang="en-US" baseline="0"/>
              <a:t>This is part of your export compliance responsibilities.</a:t>
            </a:r>
          </a:p>
          <a:p>
            <a:pPr eaLnBrk="1" hangingPunct="1"/>
            <a:endParaRPr lang="en-US"/>
          </a:p>
        </p:txBody>
      </p:sp>
    </p:spTree>
    <p:extLst>
      <p:ext uri="{BB962C8B-B14F-4D97-AF65-F5344CB8AC3E}">
        <p14:creationId xmlns:p14="http://schemas.microsoft.com/office/powerpoint/2010/main" val="1929496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90000"/>
              </a:lnSpc>
              <a:spcBef>
                <a:spcPct val="50000"/>
              </a:spcBef>
              <a:spcAft>
                <a:spcPct val="0"/>
              </a:spcAft>
              <a:buClrTx/>
              <a:buSzTx/>
              <a:buFontTx/>
              <a:buNone/>
              <a:tabLst/>
              <a:defRPr/>
            </a:pPr>
            <a:fld id="{E80D0C66-5F3F-4573-87D5-46EF64366E8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90000"/>
                </a:lnSpc>
                <a:spcBef>
                  <a:spcPct val="5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8861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High</a:t>
            </a:r>
            <a:r>
              <a:rPr lang="en-US" baseline="0"/>
              <a:t> value, highly competitive, short shelf life, first to market, strong competitive launch dates = may consider air. Lighter weights cost less, but consider the size also.</a:t>
            </a:r>
          </a:p>
          <a:p>
            <a:r>
              <a:rPr lang="en-US" baseline="0"/>
              <a:t>Low value, light weight but large is size, low competition, long shelf life, no speed to market concerns, ok to be in transit for 7-14 days = may consider ocean or trucking</a:t>
            </a:r>
            <a:endParaRPr lang="en-US"/>
          </a:p>
        </p:txBody>
      </p:sp>
      <p:sp>
        <p:nvSpPr>
          <p:cNvPr id="4" name="Slide Number Placeholder 3"/>
          <p:cNvSpPr>
            <a:spLocks noGrp="1"/>
          </p:cNvSpPr>
          <p:nvPr>
            <p:ph type="sldNum" sz="quarter" idx="10"/>
          </p:nvPr>
        </p:nvSpPr>
        <p:spPr/>
        <p:txBody>
          <a:bodyPr/>
          <a:lstStyle/>
          <a:p>
            <a:pPr>
              <a:defRPr/>
            </a:pPr>
            <a:fld id="{D6D063F6-F575-4DDE-AA8B-ED87C65C84E0}" type="slidenum">
              <a:rPr lang="en-US" smtClean="0"/>
              <a:pPr>
                <a:defRPr/>
              </a:pPr>
              <a:t>49</a:t>
            </a:fld>
            <a:endParaRPr lang="en-US"/>
          </a:p>
        </p:txBody>
      </p:sp>
    </p:spTree>
    <p:extLst>
      <p:ext uri="{BB962C8B-B14F-4D97-AF65-F5344CB8AC3E}">
        <p14:creationId xmlns:p14="http://schemas.microsoft.com/office/powerpoint/2010/main" val="2041200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Briefly describe the</a:t>
            </a:r>
            <a:r>
              <a:rPr lang="en-US" baseline="0"/>
              <a:t> differences between an Integrated carrier, like FedEx and a Freight Forwarder.</a:t>
            </a:r>
          </a:p>
          <a:p>
            <a:r>
              <a:rPr lang="en-US" baseline="0"/>
              <a:t>How are they different?</a:t>
            </a:r>
          </a:p>
          <a:p>
            <a:endParaRPr lang="en-US"/>
          </a:p>
          <a:p>
            <a:r>
              <a:rPr lang="en-US"/>
              <a:t>With today’s online tools and resources, one can quickly learn how to do the tasks related to exporting</a:t>
            </a:r>
            <a:r>
              <a:rPr lang="en-US" baseline="0"/>
              <a:t> and international shipment processing.</a:t>
            </a:r>
          </a:p>
          <a:p>
            <a:r>
              <a:rPr lang="en-US" baseline="0"/>
              <a:t>Documentation Prep, Electronic Trade Documents, etc.</a:t>
            </a:r>
          </a:p>
          <a:p>
            <a:r>
              <a:rPr lang="en-US" baseline="0"/>
              <a:t>If companies have a resources that has some knowledge, or can learn the process, integrator are a good choice.</a:t>
            </a:r>
          </a:p>
          <a:p>
            <a:r>
              <a:rPr lang="en-US" baseline="0"/>
              <a:t>You know when your shipment will leave and arrive and that the integrator controls possession.</a:t>
            </a:r>
          </a:p>
          <a:p>
            <a:endParaRPr lang="en-US" baseline="0"/>
          </a:p>
          <a:p>
            <a:r>
              <a:rPr lang="en-US" baseline="0"/>
              <a:t>If companies have little to no knowledge, not time to learn, no resources to do the tasks, then a forwarded can be a good choice.</a:t>
            </a:r>
          </a:p>
          <a:p>
            <a:r>
              <a:rPr lang="en-US" baseline="0"/>
              <a:t>Forwarders do not own their own aircraft, trucks, etc so they purchase space from companies that do …i.e. FedEx purple tails.</a:t>
            </a:r>
          </a:p>
          <a:p>
            <a:r>
              <a:rPr lang="en-US" baseline="0"/>
              <a:t>Many forwarders consolidate shipments and arrange full container movements to keep the costs down.  This impacts the movement schedule.</a:t>
            </a:r>
            <a:endParaRPr lang="en-US"/>
          </a:p>
        </p:txBody>
      </p:sp>
      <p:sp>
        <p:nvSpPr>
          <p:cNvPr id="4" name="Slide Number Placeholder 3"/>
          <p:cNvSpPr>
            <a:spLocks noGrp="1"/>
          </p:cNvSpPr>
          <p:nvPr>
            <p:ph type="sldNum" sz="quarter" idx="10"/>
          </p:nvPr>
        </p:nvSpPr>
        <p:spPr/>
        <p:txBody>
          <a:bodyPr/>
          <a:lstStyle/>
          <a:p>
            <a:pPr>
              <a:defRPr/>
            </a:pPr>
            <a:fld id="{D6D063F6-F575-4DDE-AA8B-ED87C65C84E0}" type="slidenum">
              <a:rPr lang="en-US" smtClean="0"/>
              <a:pPr>
                <a:defRPr/>
              </a:pPr>
              <a:t>50</a:t>
            </a:fld>
            <a:endParaRPr lang="en-US"/>
          </a:p>
        </p:txBody>
      </p:sp>
    </p:spTree>
    <p:extLst>
      <p:ext uri="{BB962C8B-B14F-4D97-AF65-F5344CB8AC3E}">
        <p14:creationId xmlns:p14="http://schemas.microsoft.com/office/powerpoint/2010/main" val="457170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0D0C66-5F3F-4573-87D5-46EF64366E89}" type="slidenum">
              <a:rPr lang="en-US" smtClean="0"/>
              <a:pPr>
                <a:defRPr/>
              </a:pPr>
              <a:t>51</a:t>
            </a:fld>
            <a:endParaRPr lang="en-US"/>
          </a:p>
        </p:txBody>
      </p:sp>
    </p:spTree>
    <p:extLst>
      <p:ext uri="{BB962C8B-B14F-4D97-AF65-F5344CB8AC3E}">
        <p14:creationId xmlns:p14="http://schemas.microsoft.com/office/powerpoint/2010/main" val="41622371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our companies compete &amp; win abroad. </a:t>
            </a:r>
          </a:p>
          <a:p>
            <a:endParaRPr lang="en-US"/>
          </a:p>
          <a:p>
            <a:r>
              <a:rPr lang="en-US"/>
              <a:t>See slides 2-8 for CS Services overview</a:t>
            </a:r>
          </a:p>
        </p:txBody>
      </p:sp>
      <p:sp>
        <p:nvSpPr>
          <p:cNvPr id="4" name="Slide Number Placeholder 3"/>
          <p:cNvSpPr>
            <a:spLocks noGrp="1"/>
          </p:cNvSpPr>
          <p:nvPr>
            <p:ph type="sldNum" sz="quarter" idx="5"/>
          </p:nvPr>
        </p:nvSpPr>
        <p:spPr/>
        <p:txBody>
          <a:bodyPr/>
          <a:lstStyle/>
          <a:p>
            <a:fld id="{E043014E-82BD-4FF9-8EC5-182E2C3ED1A6}" type="slidenum">
              <a:rPr lang="en-US" smtClean="0"/>
              <a:t>53</a:t>
            </a:fld>
            <a:endParaRPr lang="en-US"/>
          </a:p>
        </p:txBody>
      </p:sp>
    </p:spTree>
    <p:extLst>
      <p:ext uri="{BB962C8B-B14F-4D97-AF65-F5344CB8AC3E}">
        <p14:creationId xmlns:p14="http://schemas.microsoft.com/office/powerpoint/2010/main" val="4241674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54</a:t>
            </a:fld>
            <a:endParaRPr lang="en-US"/>
          </a:p>
        </p:txBody>
      </p:sp>
    </p:spTree>
    <p:extLst>
      <p:ext uri="{BB962C8B-B14F-4D97-AF65-F5344CB8AC3E}">
        <p14:creationId xmlns:p14="http://schemas.microsoft.com/office/powerpoint/2010/main" val="974226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r>
              <a:rPr lang="en-US" dirty="0"/>
              <a:t>Balance between free and open investment and preserve and sustain and encourage technology and capabilities that ensure strategic interests.</a:t>
            </a:r>
          </a:p>
          <a:p>
            <a:pPr marL="171450" indent="-171450">
              <a:buFontTx/>
              <a:buChar char="-"/>
            </a:pPr>
            <a:r>
              <a:rPr lang="en-US" dirty="0"/>
              <a:t>1975 </a:t>
            </a:r>
            <a:r>
              <a:rPr lang="mr-IN" dirty="0"/>
              <a:t>–</a:t>
            </a:r>
            <a:r>
              <a:rPr lang="en-US" dirty="0"/>
              <a:t> 1988 Exxon Florio </a:t>
            </a:r>
            <a:r>
              <a:rPr lang="mr-IN" dirty="0"/>
              <a:t>–</a:t>
            </a:r>
            <a:r>
              <a:rPr lang="en-US" dirty="0"/>
              <a:t> </a:t>
            </a:r>
          </a:p>
          <a:p>
            <a:pPr marL="628650" lvl="1" indent="-171450">
              <a:buFontTx/>
              <a:buChar char="-"/>
            </a:pPr>
            <a:r>
              <a:rPr lang="en-US" dirty="0"/>
              <a:t>Previously, a voluntary process </a:t>
            </a:r>
            <a:r>
              <a:rPr lang="mr-IN" dirty="0"/>
              <a:t>–</a:t>
            </a:r>
            <a:r>
              <a:rPr lang="en-US" dirty="0"/>
              <a:t> CFIUS would look at foreign acquirer or nationally interested technology/business </a:t>
            </a:r>
            <a:r>
              <a:rPr lang="mr-IN" dirty="0"/>
              <a:t>–</a:t>
            </a:r>
            <a:r>
              <a:rPr lang="en-US" dirty="0"/>
              <a:t> what type of threat </a:t>
            </a:r>
            <a:r>
              <a:rPr lang="mr-IN" dirty="0"/>
              <a:t>–</a:t>
            </a:r>
            <a:r>
              <a:rPr lang="en-US" dirty="0"/>
              <a:t> country review? And then target acquisition </a:t>
            </a:r>
            <a:r>
              <a:rPr lang="mr-IN" dirty="0"/>
              <a:t>–</a:t>
            </a:r>
            <a:r>
              <a:rPr lang="en-US" dirty="0"/>
              <a:t> the business ?</a:t>
            </a:r>
          </a:p>
          <a:p>
            <a:pPr marL="628650" lvl="1" indent="-171450">
              <a:buFontTx/>
              <a:buChar char="-"/>
            </a:pPr>
            <a:r>
              <a:rPr lang="en-US" dirty="0"/>
              <a:t>CFIUS would redesign or implement controls </a:t>
            </a:r>
            <a:r>
              <a:rPr lang="mr-IN" dirty="0"/>
              <a:t>–</a:t>
            </a:r>
            <a:r>
              <a:rPr lang="en-US" dirty="0"/>
              <a:t> Or, ultimately recommend to president to block or unwind it.</a:t>
            </a:r>
          </a:p>
          <a:p>
            <a:pPr marL="628650" lvl="1" indent="-171450">
              <a:buFontTx/>
              <a:buChar char="-"/>
            </a:pPr>
            <a:endParaRPr lang="en-US" dirty="0"/>
          </a:p>
          <a:p>
            <a:pPr marL="628650" lvl="1" indent="-171450">
              <a:buFontTx/>
              <a:buChar char="-"/>
            </a:pPr>
            <a:r>
              <a:rPr lang="en-US" dirty="0"/>
              <a:t>Broadcom (based in </a:t>
            </a:r>
            <a:r>
              <a:rPr lang="en-US" dirty="0" err="1"/>
              <a:t>singapore</a:t>
            </a:r>
            <a:r>
              <a:rPr lang="en-US" dirty="0"/>
              <a:t>) </a:t>
            </a:r>
            <a:r>
              <a:rPr lang="mr-IN" dirty="0"/>
              <a:t>–</a:t>
            </a:r>
            <a:r>
              <a:rPr lang="en-US" dirty="0"/>
              <a:t> acquire </a:t>
            </a:r>
            <a:r>
              <a:rPr lang="en-US" dirty="0" err="1"/>
              <a:t>Qualcom</a:t>
            </a:r>
            <a:r>
              <a:rPr lang="en-US" dirty="0"/>
              <a:t> </a:t>
            </a:r>
            <a:r>
              <a:rPr lang="mr-IN" dirty="0"/>
              <a:t>–</a:t>
            </a:r>
            <a:r>
              <a:rPr lang="en-US" dirty="0"/>
              <a:t> Broadcom was (5g </a:t>
            </a:r>
            <a:r>
              <a:rPr lang="en-US" dirty="0" err="1"/>
              <a:t>techonology</a:t>
            </a:r>
            <a:r>
              <a:rPr lang="en-US" dirty="0"/>
              <a:t>) trying to </a:t>
            </a:r>
            <a:r>
              <a:rPr lang="en-US" dirty="0" err="1"/>
              <a:t>redomesticate</a:t>
            </a:r>
            <a:r>
              <a:rPr lang="en-US" dirty="0"/>
              <a:t> to US (worry of </a:t>
            </a:r>
            <a:r>
              <a:rPr lang="en-US" dirty="0" err="1"/>
              <a:t>chinese</a:t>
            </a:r>
            <a:r>
              <a:rPr lang="en-US" dirty="0"/>
              <a:t> </a:t>
            </a:r>
            <a:r>
              <a:rPr lang="en-US" dirty="0" err="1"/>
              <a:t>intesest</a:t>
            </a:r>
            <a:r>
              <a:rPr lang="en-US" dirty="0"/>
              <a:t>)</a:t>
            </a:r>
          </a:p>
          <a:p>
            <a:pPr marL="628650" lvl="1" indent="-171450">
              <a:buFontTx/>
              <a:buChar char="-"/>
            </a:pPr>
            <a:r>
              <a:rPr lang="en-US" dirty="0" err="1"/>
              <a:t>Genworth</a:t>
            </a:r>
            <a:r>
              <a:rPr lang="en-US" dirty="0"/>
              <a:t> </a:t>
            </a:r>
            <a:r>
              <a:rPr lang="mr-IN" dirty="0"/>
              <a:t>–</a:t>
            </a:r>
            <a:r>
              <a:rPr lang="en-US" dirty="0"/>
              <a:t> China </a:t>
            </a:r>
            <a:r>
              <a:rPr lang="en-US" dirty="0" err="1"/>
              <a:t>Oceanwide</a:t>
            </a:r>
            <a:r>
              <a:rPr lang="en-US" dirty="0"/>
              <a:t> (protecting US PPI) insurance </a:t>
            </a:r>
            <a:r>
              <a:rPr lang="mr-IN" dirty="0"/>
              <a:t>–</a:t>
            </a:r>
            <a:r>
              <a:rPr lang="en-US" dirty="0"/>
              <a:t> protecting of third party control and auditing of </a:t>
            </a:r>
          </a:p>
          <a:p>
            <a:pPr marL="628650" lvl="1" indent="-171450">
              <a:buFontTx/>
              <a:buChar char="-"/>
            </a:pPr>
            <a:endParaRPr lang="en-US" dirty="0"/>
          </a:p>
          <a:p>
            <a:pPr marL="628650" lvl="1" indent="-171450">
              <a:buFontTx/>
              <a:buChar char="-"/>
            </a:pPr>
            <a:r>
              <a:rPr lang="en-US" dirty="0"/>
              <a:t>CFIUS expanded jurisdiction Aug 2018</a:t>
            </a:r>
          </a:p>
          <a:p>
            <a:endParaRPr lang="en-US" dirty="0"/>
          </a:p>
          <a:p>
            <a:endParaRPr lang="en-US" dirty="0"/>
          </a:p>
        </p:txBody>
      </p:sp>
      <p:sp>
        <p:nvSpPr>
          <p:cNvPr id="4" name="Date Placeholder 3"/>
          <p:cNvSpPr>
            <a:spLocks noGrp="1"/>
          </p:cNvSpPr>
          <p:nvPr>
            <p:ph type="dt" idx="10"/>
          </p:nvPr>
        </p:nvSpPr>
        <p:spPr/>
        <p:txBody>
          <a:bodyPr/>
          <a:lstStyle/>
          <a:p>
            <a:endParaRPr lang="en-US"/>
          </a:p>
        </p:txBody>
      </p:sp>
      <p:sp>
        <p:nvSpPr>
          <p:cNvPr id="5" name="Slide Number Placeholder 4"/>
          <p:cNvSpPr>
            <a:spLocks noGrp="1"/>
          </p:cNvSpPr>
          <p:nvPr>
            <p:ph type="sldNum" sz="quarter" idx="11"/>
          </p:nvPr>
        </p:nvSpPr>
        <p:spPr/>
        <p:txBody>
          <a:bodyPr/>
          <a:lstStyle/>
          <a:p>
            <a:fld id="{D320A054-05E9-44A6-B7F6-1C2CE2E55C6E}" type="slidenum">
              <a:rPr lang="en-US" smtClean="0"/>
              <a:pPr/>
              <a:t>57</a:t>
            </a:fld>
            <a:endParaRPr lang="en-US"/>
          </a:p>
        </p:txBody>
      </p:sp>
    </p:spTree>
    <p:extLst>
      <p:ext uri="{BB962C8B-B14F-4D97-AF65-F5344CB8AC3E}">
        <p14:creationId xmlns:p14="http://schemas.microsoft.com/office/powerpoint/2010/main" val="2608971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5</a:t>
            </a:fld>
            <a:endParaRPr lang="en-US"/>
          </a:p>
        </p:txBody>
      </p:sp>
    </p:spTree>
    <p:extLst>
      <p:ext uri="{BB962C8B-B14F-4D97-AF65-F5344CB8AC3E}">
        <p14:creationId xmlns:p14="http://schemas.microsoft.com/office/powerpoint/2010/main" val="2411029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our companies compete &amp; win abroad. </a:t>
            </a:r>
          </a:p>
          <a:p>
            <a:endParaRPr lang="en-US"/>
          </a:p>
          <a:p>
            <a:r>
              <a:rPr lang="en-US"/>
              <a:t>See slides 2-8 for CS Services overview</a:t>
            </a:r>
          </a:p>
        </p:txBody>
      </p:sp>
      <p:sp>
        <p:nvSpPr>
          <p:cNvPr id="4" name="Slide Number Placeholder 3"/>
          <p:cNvSpPr>
            <a:spLocks noGrp="1"/>
          </p:cNvSpPr>
          <p:nvPr>
            <p:ph type="sldNum" sz="quarter" idx="5"/>
          </p:nvPr>
        </p:nvSpPr>
        <p:spPr/>
        <p:txBody>
          <a:bodyPr/>
          <a:lstStyle/>
          <a:p>
            <a:fld id="{E043014E-82BD-4FF9-8EC5-182E2C3ED1A6}" type="slidenum">
              <a:rPr lang="en-US" smtClean="0"/>
              <a:t>60</a:t>
            </a:fld>
            <a:endParaRPr lang="en-US"/>
          </a:p>
        </p:txBody>
      </p:sp>
    </p:spTree>
    <p:extLst>
      <p:ext uri="{BB962C8B-B14F-4D97-AF65-F5344CB8AC3E}">
        <p14:creationId xmlns:p14="http://schemas.microsoft.com/office/powerpoint/2010/main" val="979518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595A5B"/>
                </a:solidFill>
                <a:effectLst/>
                <a:latin typeface="Arial" panose="020B0604020202020204" pitchFamily="34" charset="0"/>
              </a:rPr>
              <a:t> If y’all take anything away from this presentation tonight, it’s the STEP Grant. 90% reimbursement rate on eligible expenses, with a maximum benefit per company of $7,500.</a:t>
            </a:r>
          </a:p>
          <a:p>
            <a:br>
              <a:rPr lang="en-US"/>
            </a:br>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61</a:t>
            </a:fld>
            <a:endParaRPr lang="en-US"/>
          </a:p>
        </p:txBody>
      </p:sp>
    </p:spTree>
    <p:extLst>
      <p:ext uri="{BB962C8B-B14F-4D97-AF65-F5344CB8AC3E}">
        <p14:creationId xmlns:p14="http://schemas.microsoft.com/office/powerpoint/2010/main" val="704397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our companies compete &amp; win abroad. </a:t>
            </a:r>
          </a:p>
          <a:p>
            <a:endParaRPr lang="en-US"/>
          </a:p>
          <a:p>
            <a:r>
              <a:rPr lang="en-US"/>
              <a:t>See slides 2-8 for CS Services overview</a:t>
            </a:r>
          </a:p>
        </p:txBody>
      </p:sp>
      <p:sp>
        <p:nvSpPr>
          <p:cNvPr id="4" name="Slide Number Placeholder 3"/>
          <p:cNvSpPr>
            <a:spLocks noGrp="1"/>
          </p:cNvSpPr>
          <p:nvPr>
            <p:ph type="sldNum" sz="quarter" idx="5"/>
          </p:nvPr>
        </p:nvSpPr>
        <p:spPr/>
        <p:txBody>
          <a:bodyPr/>
          <a:lstStyle/>
          <a:p>
            <a:fld id="{E043014E-82BD-4FF9-8EC5-182E2C3ED1A6}" type="slidenum">
              <a:rPr lang="en-US" smtClean="0"/>
              <a:t>63</a:t>
            </a:fld>
            <a:endParaRPr lang="en-US"/>
          </a:p>
        </p:txBody>
      </p:sp>
    </p:spTree>
    <p:extLst>
      <p:ext uri="{BB962C8B-B14F-4D97-AF65-F5344CB8AC3E}">
        <p14:creationId xmlns:p14="http://schemas.microsoft.com/office/powerpoint/2010/main" val="3341738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65</a:t>
            </a:fld>
            <a:endParaRPr lang="en-US"/>
          </a:p>
        </p:txBody>
      </p:sp>
    </p:spTree>
    <p:extLst>
      <p:ext uri="{BB962C8B-B14F-4D97-AF65-F5344CB8AC3E}">
        <p14:creationId xmlns:p14="http://schemas.microsoft.com/office/powerpoint/2010/main" val="4055515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66</a:t>
            </a:fld>
            <a:endParaRPr lang="en-US"/>
          </a:p>
        </p:txBody>
      </p:sp>
    </p:spTree>
    <p:extLst>
      <p:ext uri="{BB962C8B-B14F-4D97-AF65-F5344CB8AC3E}">
        <p14:creationId xmlns:p14="http://schemas.microsoft.com/office/powerpoint/2010/main" val="433560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6</a:t>
            </a:fld>
            <a:endParaRPr lang="en-US"/>
          </a:p>
        </p:txBody>
      </p:sp>
    </p:spTree>
    <p:extLst>
      <p:ext uri="{BB962C8B-B14F-4D97-AF65-F5344CB8AC3E}">
        <p14:creationId xmlns:p14="http://schemas.microsoft.com/office/powerpoint/2010/main" val="288103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B8E0DE-A2F9-4BD8-9918-546D1AAC72CE}"/>
              </a:ext>
            </a:extLst>
          </p:cNvPr>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defRPr/>
            </a:pPr>
            <a:r>
              <a:rPr lang="en-US"/>
              <a:t>Competitors are </a:t>
            </a:r>
            <a:r>
              <a:rPr lang="en-US" b="1"/>
              <a:t>increasing</a:t>
            </a:r>
            <a:r>
              <a:rPr lang="en-US"/>
              <a:t> their global market share while the U.S. is underperforming.</a:t>
            </a:r>
            <a:r>
              <a:rPr lang="en-US">
                <a:solidFill>
                  <a:srgbClr val="000000"/>
                </a:solidFill>
                <a:latin typeface="Calibri"/>
                <a:cs typeface="Calibri"/>
              </a:rPr>
              <a:t> </a:t>
            </a:r>
            <a:r>
              <a:rPr lang="en-US" sz="1200">
                <a:solidFill>
                  <a:schemeClr val="tx2"/>
                </a:solidFill>
                <a:latin typeface="Trebuchet MS"/>
              </a:rPr>
              <a:t>Export promotion programs in countries around the world have significant funding and staffing to provide assistance and services to their local businesses.</a:t>
            </a:r>
            <a:endParaRPr lang="en-US">
              <a:latin typeface="Trebuchet M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a:ln w="1905">
                <a:solidFill>
                  <a:schemeClr val="tx1">
                    <a:alpha val="70000"/>
                  </a:schemeClr>
                </a:solidFill>
              </a:ln>
              <a:solidFill>
                <a:schemeClr val="bg1"/>
              </a:solidFill>
              <a:latin typeface="Trebuchet MS" panose="020B0603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a:ln w="1905">
                  <a:solidFill>
                    <a:schemeClr val="tx1">
                      <a:alpha val="70000"/>
                    </a:schemeClr>
                  </a:solidFill>
                </a:ln>
                <a:solidFill>
                  <a:schemeClr val="bg1"/>
                </a:solidFill>
                <a:latin typeface="Trebuchet MS"/>
              </a:rPr>
              <a:t>Less than 5% </a:t>
            </a:r>
            <a:r>
              <a:rPr lang="en-US" sz="1200">
                <a:ln w="1905">
                  <a:solidFill>
                    <a:schemeClr val="tx1">
                      <a:alpha val="70000"/>
                    </a:schemeClr>
                  </a:solidFill>
                </a:ln>
                <a:solidFill>
                  <a:schemeClr val="bg1"/>
                </a:solidFill>
                <a:latin typeface="Trebuchet MS"/>
              </a:rPr>
              <a:t>of U.S. SME’s export; and of those that do, </a:t>
            </a:r>
            <a:r>
              <a:rPr lang="en-US" sz="1200" b="1">
                <a:ln w="1905">
                  <a:solidFill>
                    <a:schemeClr val="tx1">
                      <a:alpha val="70000"/>
                    </a:schemeClr>
                  </a:solidFill>
                </a:ln>
                <a:solidFill>
                  <a:schemeClr val="bg1"/>
                </a:solidFill>
                <a:latin typeface="Trebuchet MS"/>
              </a:rPr>
              <a:t>58%</a:t>
            </a:r>
            <a:r>
              <a:rPr lang="en-US" sz="1200">
                <a:ln w="1905">
                  <a:solidFill>
                    <a:schemeClr val="tx1">
                      <a:alpha val="70000"/>
                    </a:schemeClr>
                  </a:solidFill>
                </a:ln>
                <a:solidFill>
                  <a:schemeClr val="bg1"/>
                </a:solidFill>
                <a:latin typeface="Trebuchet MS"/>
              </a:rPr>
              <a:t> sell to just </a:t>
            </a:r>
            <a:r>
              <a:rPr lang="en-US" sz="1200" i="1">
                <a:ln w="1905">
                  <a:solidFill>
                    <a:schemeClr val="tx1">
                      <a:alpha val="70000"/>
                    </a:schemeClr>
                  </a:solidFill>
                </a:ln>
                <a:solidFill>
                  <a:schemeClr val="bg1"/>
                </a:solidFill>
                <a:latin typeface="Trebuchet MS"/>
              </a:rPr>
              <a:t>one</a:t>
            </a:r>
            <a:r>
              <a:rPr lang="en-US" sz="1200">
                <a:ln w="1905">
                  <a:solidFill>
                    <a:schemeClr val="tx1">
                      <a:alpha val="70000"/>
                    </a:schemeClr>
                  </a:solidFill>
                </a:ln>
                <a:solidFill>
                  <a:schemeClr val="bg1"/>
                </a:solidFill>
                <a:latin typeface="Trebuchet MS"/>
              </a:rPr>
              <a:t> market.</a:t>
            </a:r>
            <a:endParaRPr lang="en-US" sz="1200" b="1">
              <a:ln w="1905">
                <a:solidFill>
                  <a:schemeClr val="tx1">
                    <a:alpha val="70000"/>
                  </a:schemeClr>
                </a:solidFill>
              </a:ln>
              <a:solidFill>
                <a:schemeClr val="bg1"/>
              </a:solidFill>
              <a:latin typeface="Trebuchet MS"/>
            </a:endParaRPr>
          </a:p>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8</a:t>
            </a:fld>
            <a:endParaRPr lang="en-US"/>
          </a:p>
        </p:txBody>
      </p:sp>
    </p:spTree>
    <p:extLst>
      <p:ext uri="{BB962C8B-B14F-4D97-AF65-F5344CB8AC3E}">
        <p14:creationId xmlns:p14="http://schemas.microsoft.com/office/powerpoint/2010/main" val="540795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help our companies compete &amp; win abroad. </a:t>
            </a:r>
          </a:p>
          <a:p>
            <a:endParaRPr lang="en-US"/>
          </a:p>
        </p:txBody>
      </p:sp>
      <p:sp>
        <p:nvSpPr>
          <p:cNvPr id="4" name="Slide Number Placeholder 3"/>
          <p:cNvSpPr>
            <a:spLocks noGrp="1"/>
          </p:cNvSpPr>
          <p:nvPr>
            <p:ph type="sldNum" sz="quarter" idx="5"/>
          </p:nvPr>
        </p:nvSpPr>
        <p:spPr/>
        <p:txBody>
          <a:bodyPr/>
          <a:lstStyle/>
          <a:p>
            <a:fld id="{E043014E-82BD-4FF9-8EC5-182E2C3ED1A6}" type="slidenum">
              <a:rPr lang="en-US" smtClean="0"/>
              <a:t>11</a:t>
            </a:fld>
            <a:endParaRPr lang="en-US"/>
          </a:p>
        </p:txBody>
      </p:sp>
    </p:spTree>
    <p:extLst>
      <p:ext uri="{BB962C8B-B14F-4D97-AF65-F5344CB8AC3E}">
        <p14:creationId xmlns:p14="http://schemas.microsoft.com/office/powerpoint/2010/main" val="198320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 wrong way to enter a market</a:t>
            </a:r>
          </a:p>
          <a:p>
            <a:r>
              <a:rPr lang="en-US"/>
              <a:t>Some rare cases people can make it without making a single domestic sale or as a one-person company.</a:t>
            </a:r>
          </a:p>
        </p:txBody>
      </p:sp>
      <p:sp>
        <p:nvSpPr>
          <p:cNvPr id="4" name="Slide Number Placeholder 3"/>
          <p:cNvSpPr>
            <a:spLocks noGrp="1"/>
          </p:cNvSpPr>
          <p:nvPr>
            <p:ph type="sldNum" sz="quarter" idx="5"/>
          </p:nvPr>
        </p:nvSpPr>
        <p:spPr/>
        <p:txBody>
          <a:bodyPr/>
          <a:lstStyle/>
          <a:p>
            <a:fld id="{E043014E-82BD-4FF9-8EC5-182E2C3ED1A6}" type="slidenum">
              <a:rPr lang="en-US" smtClean="0"/>
              <a:t>12</a:t>
            </a:fld>
            <a:endParaRPr lang="en-US"/>
          </a:p>
        </p:txBody>
      </p:sp>
    </p:spTree>
    <p:extLst>
      <p:ext uri="{BB962C8B-B14F-4D97-AF65-F5344CB8AC3E}">
        <p14:creationId xmlns:p14="http://schemas.microsoft.com/office/powerpoint/2010/main" val="3416230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FA8E-1E00-4860-AE4E-F19EF5AA14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83CFE7-9576-4FF9-A81C-A1FAFCE38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294192-1FC8-4DCB-9BB6-93E85711E90F}"/>
              </a:ext>
            </a:extLst>
          </p:cNvPr>
          <p:cNvSpPr>
            <a:spLocks noGrp="1"/>
          </p:cNvSpPr>
          <p:nvPr>
            <p:ph type="dt" sz="half" idx="10"/>
          </p:nvPr>
        </p:nvSpPr>
        <p:spPr/>
        <p:txBody>
          <a:bodyPr/>
          <a:lstStyle/>
          <a:p>
            <a:r>
              <a:rPr lang="en-US"/>
              <a:t>EXPORT BOOTCAMP VIRTUAL TRAINING</a:t>
            </a:r>
          </a:p>
        </p:txBody>
      </p:sp>
      <p:sp>
        <p:nvSpPr>
          <p:cNvPr id="5" name="Footer Placeholder 4">
            <a:extLst>
              <a:ext uri="{FF2B5EF4-FFF2-40B4-BE49-F238E27FC236}">
                <a16:creationId xmlns:a16="http://schemas.microsoft.com/office/drawing/2014/main" id="{552FF084-C197-4ABE-909D-C207D2B55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E2CDD-945E-4246-BD64-C1B70D63D0E5}"/>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1570897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105-753F-48F2-88F6-C7E9DA0644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4D9253-3452-4538-93F8-38CFA0287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092C8-7DEB-4CC9-8611-AC327001FF01}"/>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5" name="Footer Placeholder 4">
            <a:extLst>
              <a:ext uri="{FF2B5EF4-FFF2-40B4-BE49-F238E27FC236}">
                <a16:creationId xmlns:a16="http://schemas.microsoft.com/office/drawing/2014/main" id="{FC1930F7-56F4-4CA8-8D65-F79FC0BE5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03EC8-C45A-496E-8561-DB39BDC4BB35}"/>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1978273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A3F67D-E360-448E-98D7-14B246126E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C602F-77C8-4444-ADD9-AAC4B4ADD4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EDDF5-C90B-42BB-A3BD-71B88E59F6F0}"/>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5" name="Footer Placeholder 4">
            <a:extLst>
              <a:ext uri="{FF2B5EF4-FFF2-40B4-BE49-F238E27FC236}">
                <a16:creationId xmlns:a16="http://schemas.microsoft.com/office/drawing/2014/main" id="{F05EE054-FB32-456F-A5D1-724AECBF8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22943-E75C-46E7-8BA7-99F29ABA8B69}"/>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988690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95D6C-C03C-4AA0-827E-CC8F79E106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623AFB-178D-4FA9-9B33-2A0C1AD709C9}"/>
              </a:ext>
            </a:extLst>
          </p:cNvPr>
          <p:cNvSpPr>
            <a:spLocks noGrp="1"/>
          </p:cNvSpPr>
          <p:nvPr>
            <p:ph type="dt" sz="half" idx="10"/>
          </p:nvPr>
        </p:nvSpPr>
        <p:spPr/>
        <p:txBody>
          <a:bodyPr/>
          <a:lstStyle/>
          <a:p>
            <a:r>
              <a:rPr lang="en-US"/>
              <a:t>EXPORT BOOTCAMP VIRTUAL TRAINING</a:t>
            </a:r>
          </a:p>
        </p:txBody>
      </p:sp>
      <p:sp>
        <p:nvSpPr>
          <p:cNvPr id="4" name="Footer Placeholder 3">
            <a:extLst>
              <a:ext uri="{FF2B5EF4-FFF2-40B4-BE49-F238E27FC236}">
                <a16:creationId xmlns:a16="http://schemas.microsoft.com/office/drawing/2014/main" id="{20E9ECC8-B58A-4E05-95C6-D50B282DE1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DFB08E-1D0B-473B-AFAA-FD35AB2A10CD}"/>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4229085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Only A">
    <p:spTree>
      <p:nvGrpSpPr>
        <p:cNvPr id="1" name=""/>
        <p:cNvGrpSpPr/>
        <p:nvPr/>
      </p:nvGrpSpPr>
      <p:grpSpPr>
        <a:xfrm>
          <a:off x="0" y="0"/>
          <a:ext cx="0" cy="0"/>
          <a:chOff x="0" y="0"/>
          <a:chExt cx="0" cy="0"/>
        </a:xfrm>
      </p:grpSpPr>
      <p:sp>
        <p:nvSpPr>
          <p:cNvPr id="2" name="TextBox 1"/>
          <p:cNvSpPr txBox="1"/>
          <p:nvPr userDrawn="1"/>
        </p:nvSpPr>
        <p:spPr bwMode="auto">
          <a:xfrm>
            <a:off x="-2082800" y="0"/>
            <a:ext cx="2082800" cy="3139321"/>
          </a:xfrm>
          <a:prstGeom prst="rect">
            <a:avLst/>
          </a:prstGeom>
          <a:noFill/>
          <a:ln w="12700" cap="sq" algn="ctr">
            <a:noFill/>
            <a:miter lim="800000"/>
            <a:headEnd/>
            <a:tailEnd/>
          </a:ln>
          <a:effectLst/>
        </p:spPr>
        <p:txBody>
          <a:bodyPr wrap="square" rtlCol="0">
            <a:spAutoFit/>
          </a:bodyPr>
          <a:lstStyle/>
          <a:p>
            <a:pPr algn="l"/>
            <a:r>
              <a:rPr lang="en-US" sz="1200" b="1">
                <a:solidFill>
                  <a:schemeClr val="accent3"/>
                </a:solidFill>
              </a:rPr>
              <a:t>Image Only A: Image placeholder</a:t>
            </a:r>
          </a:p>
          <a:p>
            <a:pPr algn="l"/>
            <a:r>
              <a:rPr lang="en-US" sz="1200">
                <a:solidFill>
                  <a:schemeClr val="accent3"/>
                </a:solidFill>
              </a:rPr>
              <a:t>Click icon to insert picture.</a:t>
            </a:r>
            <a:r>
              <a:rPr lang="en-US" sz="1200" baseline="0">
                <a:solidFill>
                  <a:schemeClr val="accent3"/>
                </a:solidFill>
              </a:rPr>
              <a:t> Browse to your image library and select the desired picture</a:t>
            </a:r>
            <a:r>
              <a:rPr lang="en-US" sz="1200">
                <a:solidFill>
                  <a:schemeClr val="accent3"/>
                </a:solidFill>
              </a:rPr>
              <a:t> – it will be automatically cropped/sized – you </a:t>
            </a:r>
            <a:r>
              <a:rPr lang="en-US" sz="1200" b="1">
                <a:solidFill>
                  <a:schemeClr val="accent3"/>
                </a:solidFill>
              </a:rPr>
              <a:t>cannot</a:t>
            </a:r>
            <a:r>
              <a:rPr lang="en-US" sz="1200">
                <a:solidFill>
                  <a:schemeClr val="accent3"/>
                </a:solidFill>
              </a:rPr>
              <a:t> control how the image is cropped.</a:t>
            </a:r>
          </a:p>
          <a:p>
            <a:pPr marL="0" marR="0" indent="0" algn="l" defTabSz="914400" rtl="0" eaLnBrk="1" fontAlgn="base" latinLnBrk="0" hangingPunct="1">
              <a:lnSpc>
                <a:spcPct val="100000"/>
              </a:lnSpc>
              <a:spcBef>
                <a:spcPct val="50000"/>
              </a:spcBef>
              <a:spcAft>
                <a:spcPct val="0"/>
              </a:spcAft>
              <a:buClrTx/>
              <a:buSzTx/>
              <a:buFontTx/>
              <a:buNone/>
              <a:tabLst/>
              <a:defRPr/>
            </a:pPr>
            <a:r>
              <a:rPr lang="en-US" sz="1200" i="1" baseline="0">
                <a:solidFill>
                  <a:schemeClr val="accent1"/>
                </a:solidFill>
              </a:rPr>
              <a:t>Notes can be deleted from masters only: VIEW &gt; SLIDE MASTER</a:t>
            </a:r>
          </a:p>
          <a:p>
            <a:pPr algn="l">
              <a:lnSpc>
                <a:spcPct val="100000"/>
              </a:lnSpc>
            </a:pPr>
            <a:r>
              <a:rPr lang="en-US" sz="1200" i="1" baseline="0">
                <a:solidFill>
                  <a:schemeClr val="tx2"/>
                </a:solidFill>
              </a:rPr>
              <a:t>Delete notes from the corresponding slide in the slide master view.</a:t>
            </a:r>
          </a:p>
          <a:p>
            <a:pPr algn="l"/>
            <a:endParaRPr lang="en-US" sz="1200">
              <a:solidFill>
                <a:schemeClr val="accent3"/>
              </a:solidFill>
            </a:endParaRPr>
          </a:p>
        </p:txBody>
      </p:sp>
      <p:sp>
        <p:nvSpPr>
          <p:cNvPr id="3" name="Picture Placeholder 15"/>
          <p:cNvSpPr>
            <a:spLocks noGrp="1"/>
          </p:cNvSpPr>
          <p:nvPr>
            <p:ph type="pic" sz="quarter" idx="10"/>
          </p:nvPr>
        </p:nvSpPr>
        <p:spPr>
          <a:xfrm>
            <a:off x="1828800" y="668339"/>
            <a:ext cx="9941984" cy="4637087"/>
          </a:xfrm>
          <a:solidFill>
            <a:schemeClr val="bg2"/>
          </a:solidFill>
        </p:spPr>
        <p:txBody>
          <a:bodyPr/>
          <a:lstStyle/>
          <a:p>
            <a:r>
              <a:rPr lang="en-US"/>
              <a:t>Click icon to add picture</a:t>
            </a:r>
          </a:p>
        </p:txBody>
      </p:sp>
      <p:sp>
        <p:nvSpPr>
          <p:cNvPr id="4" name="Date Placeholder 3"/>
          <p:cNvSpPr>
            <a:spLocks noGrp="1"/>
          </p:cNvSpPr>
          <p:nvPr>
            <p:ph type="dt" sz="half" idx="11"/>
          </p:nvPr>
        </p:nvSpPr>
        <p:spPr/>
        <p:txBody>
          <a:bodyPr/>
          <a:lstStyle/>
          <a:p>
            <a:pPr>
              <a:defRPr/>
            </a:pPr>
            <a:fld id="{4FF3CCD0-6633-4CDE-A014-6D2474C5E560}" type="datetime4">
              <a:rPr lang="en-US" smtClean="0"/>
              <a:pPr>
                <a:defRPr/>
              </a:pPr>
              <a:t>May 15, 2023</a:t>
            </a:fld>
            <a:endParaRPr lang="en-US"/>
          </a:p>
        </p:txBody>
      </p:sp>
      <p:sp>
        <p:nvSpPr>
          <p:cNvPr id="5" name="Footer Placeholder 4"/>
          <p:cNvSpPr>
            <a:spLocks noGrp="1"/>
          </p:cNvSpPr>
          <p:nvPr>
            <p:ph type="ftr" sz="quarter" idx="12"/>
          </p:nvPr>
        </p:nvSpPr>
        <p:spPr/>
        <p:txBody>
          <a:bodyPr/>
          <a:lstStyle/>
          <a:p>
            <a:pPr algn="l" eaLnBrk="0" hangingPunct="0">
              <a:defRPr/>
            </a:pPr>
            <a:r>
              <a:rPr lang="en-US"/>
              <a:t>Title  │  Draft/Version#  │  Author/Department</a:t>
            </a:r>
          </a:p>
        </p:txBody>
      </p:sp>
      <p:sp>
        <p:nvSpPr>
          <p:cNvPr id="6" name="Slide Number Placeholder 5"/>
          <p:cNvSpPr>
            <a:spLocks noGrp="1"/>
          </p:cNvSpPr>
          <p:nvPr>
            <p:ph type="sldNum" sz="quarter" idx="13"/>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a:t>
            </a:fld>
            <a:endParaRPr lang="en-US"/>
          </a:p>
        </p:txBody>
      </p:sp>
    </p:spTree>
    <p:extLst>
      <p:ext uri="{BB962C8B-B14F-4D97-AF65-F5344CB8AC3E}">
        <p14:creationId xmlns:p14="http://schemas.microsoft.com/office/powerpoint/2010/main" val="41554453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C409-F0DC-478F-B46C-71099BD45CF7}"/>
              </a:ext>
            </a:extLst>
          </p:cNvPr>
          <p:cNvSpPr>
            <a:spLocks noGrp="1"/>
          </p:cNvSpPr>
          <p:nvPr>
            <p:ph type="title" hasCustomPrompt="1"/>
          </p:nvPr>
        </p:nvSpPr>
        <p:spPr>
          <a:xfrm>
            <a:off x="487970" y="365123"/>
            <a:ext cx="11215775" cy="421089"/>
          </a:xfrm>
        </p:spPr>
        <p:txBody>
          <a:bodyPr anchor="t" anchorCtr="0"/>
          <a:lstStyle>
            <a:lvl1pPr>
              <a:defRPr/>
            </a:lvl1pPr>
          </a:lstStyle>
          <a:p>
            <a:r>
              <a:rPr lang="en-US"/>
              <a:t>Click to Add Title</a:t>
            </a:r>
            <a:endParaRPr lang="en-GB"/>
          </a:p>
        </p:txBody>
      </p:sp>
      <p:sp>
        <p:nvSpPr>
          <p:cNvPr id="3" name="Content Placeholder 2">
            <a:extLst>
              <a:ext uri="{FF2B5EF4-FFF2-40B4-BE49-F238E27FC236}">
                <a16:creationId xmlns:a16="http://schemas.microsoft.com/office/drawing/2014/main" id="{E05897A7-CCF7-4801-A9F7-ED0103103737}"/>
              </a:ext>
            </a:extLst>
          </p:cNvPr>
          <p:cNvSpPr>
            <a:spLocks noGrp="1"/>
          </p:cNvSpPr>
          <p:nvPr>
            <p:ph idx="1" hasCustomPrompt="1"/>
          </p:nvPr>
        </p:nvSpPr>
        <p:spPr>
          <a:xfrm>
            <a:off x="487970" y="1522800"/>
            <a:ext cx="11215774" cy="4501763"/>
          </a:xfrm>
        </p:spPr>
        <p:txBody>
          <a:bodyPr anchor="t" anchorCtr="0"/>
          <a:lstStyle>
            <a:lvl1pPr marL="0" marR="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lvl1pPr>
            <a:lvl2pPr>
              <a:defRPr sz="1400"/>
            </a:lvl2pPr>
            <a:lvl3pPr>
              <a:defRPr sz="1400"/>
            </a:lvl3pPr>
            <a:lvl4pPr>
              <a:defRPr sz="1400"/>
            </a:lvl4pPr>
          </a:lstStyle>
          <a:p>
            <a:pPr marL="0" marR="0" lvl="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a:pPr>
            <a:r>
              <a:rPr lang="en-US"/>
              <a:t>Click to edit text. </a:t>
            </a:r>
            <a:r>
              <a:rPr lang="en-GB"/>
              <a:t>To access the correct levels of text (including bullet points), please use the ‘Increase / Decrease List Level’ buttons on your home tab.</a:t>
            </a:r>
            <a:endParaRPr lang="en-US"/>
          </a:p>
          <a:p>
            <a:pPr lvl="1"/>
            <a:r>
              <a:rPr lang="en-US"/>
              <a:t>Second level</a:t>
            </a:r>
          </a:p>
          <a:p>
            <a:pPr lvl="2"/>
            <a:r>
              <a:rPr lang="en-US"/>
              <a:t>Third level</a:t>
            </a:r>
          </a:p>
          <a:p>
            <a:pPr lvl="3"/>
            <a:r>
              <a:rPr lang="en-US"/>
              <a:t>Fourth level</a:t>
            </a:r>
          </a:p>
        </p:txBody>
      </p:sp>
      <p:sp>
        <p:nvSpPr>
          <p:cNvPr id="9" name="Text Placeholder 8">
            <a:extLst>
              <a:ext uri="{FF2B5EF4-FFF2-40B4-BE49-F238E27FC236}">
                <a16:creationId xmlns:a16="http://schemas.microsoft.com/office/drawing/2014/main" id="{D1E77802-2C22-4D16-8AC0-89D8599727F9}"/>
              </a:ext>
            </a:extLst>
          </p:cNvPr>
          <p:cNvSpPr>
            <a:spLocks noGrp="1"/>
          </p:cNvSpPr>
          <p:nvPr>
            <p:ph type="body" sz="quarter" idx="13"/>
          </p:nvPr>
        </p:nvSpPr>
        <p:spPr>
          <a:xfrm>
            <a:off x="487970" y="786061"/>
            <a:ext cx="11215774" cy="302333"/>
          </a:xfrm>
        </p:spPr>
        <p:txBody>
          <a:bodyPr anchor="t" anchorCtr="0"/>
          <a:lstStyle>
            <a:lvl1pPr>
              <a:defRPr b="0">
                <a:solidFill>
                  <a:schemeClr val="tx1"/>
                </a:solidFill>
              </a:defRPr>
            </a:lvl1pPr>
          </a:lstStyle>
          <a:p>
            <a:pPr lvl="0"/>
            <a:r>
              <a:rPr lang="en-US"/>
              <a:t>Edit Master text styles</a:t>
            </a:r>
            <a:endParaRPr lang="en-GB"/>
          </a:p>
        </p:txBody>
      </p:sp>
    </p:spTree>
    <p:extLst>
      <p:ext uri="{BB962C8B-B14F-4D97-AF65-F5344CB8AC3E}">
        <p14:creationId xmlns:p14="http://schemas.microsoft.com/office/powerpoint/2010/main" val="1067848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83FC-612D-45E6-8A10-4462A9A50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374A40-74BE-45A2-92DC-D30DFEBEFB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6A7785-BEBF-4369-9837-4E665B2025CA}"/>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5" name="Footer Placeholder 4">
            <a:extLst>
              <a:ext uri="{FF2B5EF4-FFF2-40B4-BE49-F238E27FC236}">
                <a16:creationId xmlns:a16="http://schemas.microsoft.com/office/drawing/2014/main" id="{044F89E8-4440-44E7-8E36-972EB9DE66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F0054-154D-4581-AF5B-177C428E05C6}"/>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2289193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BAED-DB62-4E1D-A696-32272C9E1E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46B89-275F-4104-9ACC-A06B6033E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F8870-D88B-4B04-937B-2EEF236D80A9}"/>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5" name="Footer Placeholder 4">
            <a:extLst>
              <a:ext uri="{FF2B5EF4-FFF2-40B4-BE49-F238E27FC236}">
                <a16:creationId xmlns:a16="http://schemas.microsoft.com/office/drawing/2014/main" id="{275027FD-2E43-4B5D-B7FE-8B3EFCE86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915C0-C1BB-45E7-BD69-A6B355FADB9D}"/>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1436011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0FEC-EC29-479E-A5CA-082A7865D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813EF6-53AA-4207-B311-596FB2FBCB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15C553-4A66-40C0-A50A-42A85B1380B3}"/>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5" name="Footer Placeholder 4">
            <a:extLst>
              <a:ext uri="{FF2B5EF4-FFF2-40B4-BE49-F238E27FC236}">
                <a16:creationId xmlns:a16="http://schemas.microsoft.com/office/drawing/2014/main" id="{70A4E852-A515-414F-A80C-2245CE707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55FD1-8A89-4407-B614-5ED16543AF2B}"/>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3911061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D4BA0-3873-4D55-91D2-58CCB6E75D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233B6-6D0D-4205-B90A-2B787F2C1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79D752-A718-4725-A6CF-EB2345A618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A9DD1-530B-4610-95C8-664C5C327461}"/>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6" name="Footer Placeholder 5">
            <a:extLst>
              <a:ext uri="{FF2B5EF4-FFF2-40B4-BE49-F238E27FC236}">
                <a16:creationId xmlns:a16="http://schemas.microsoft.com/office/drawing/2014/main" id="{F7E802BE-427F-4FD8-971C-10BC948CF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4A27E-912A-4504-9C11-42DD5B5B38FB}"/>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226727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6786-3744-4F6B-876B-9161EE65D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7F778D-74B1-43A9-B64D-0FBF77419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FE11A-7DBB-490C-AC18-1E4F3B547D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3F8D1-83D9-442C-8108-802482DAA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0E1AF0-2A79-46AC-993F-04FE188770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ABF533-9A97-4ADC-BC43-D1CFDD0E9A6C}"/>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8" name="Footer Placeholder 7">
            <a:extLst>
              <a:ext uri="{FF2B5EF4-FFF2-40B4-BE49-F238E27FC236}">
                <a16:creationId xmlns:a16="http://schemas.microsoft.com/office/drawing/2014/main" id="{88AAE530-D44D-4FF3-B077-437656D671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0A1D1-3E0A-4F82-BD75-3A44C9876411}"/>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176856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D6D7-1A86-4FB0-991E-FA995CAD7B7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3AF0CBF5-0A1D-4598-93D6-EF2199D3D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737C4-404C-4ED4-A4F2-F604882C4CAB}"/>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5" name="Footer Placeholder 4">
            <a:extLst>
              <a:ext uri="{FF2B5EF4-FFF2-40B4-BE49-F238E27FC236}">
                <a16:creationId xmlns:a16="http://schemas.microsoft.com/office/drawing/2014/main" id="{2C277104-53E4-4FF8-AF9F-3C929EC7F2E8}"/>
              </a:ext>
            </a:extLst>
          </p:cNvPr>
          <p:cNvSpPr>
            <a:spLocks noGrp="1"/>
          </p:cNvSpPr>
          <p:nvPr>
            <p:ph type="ftr" sz="quarter" idx="11"/>
          </p:nvPr>
        </p:nvSpPr>
        <p:spPr>
          <a:xfrm>
            <a:off x="3676212" y="6176963"/>
            <a:ext cx="4839575" cy="667142"/>
          </a:xfrm>
          <a:noFill/>
        </p:spPr>
        <p:txBody>
          <a:bodyPr/>
          <a:lstStyle/>
          <a:p>
            <a:endParaRPr lang="en-US" dirty="0"/>
          </a:p>
        </p:txBody>
      </p:sp>
      <p:sp>
        <p:nvSpPr>
          <p:cNvPr id="6" name="Slide Number Placeholder 5">
            <a:extLst>
              <a:ext uri="{FF2B5EF4-FFF2-40B4-BE49-F238E27FC236}">
                <a16:creationId xmlns:a16="http://schemas.microsoft.com/office/drawing/2014/main" id="{26B4EDF4-CC5E-42DE-B97F-A8F04DFA6DDA}"/>
              </a:ext>
            </a:extLst>
          </p:cNvPr>
          <p:cNvSpPr>
            <a:spLocks noGrp="1"/>
          </p:cNvSpPr>
          <p:nvPr>
            <p:ph type="sldNum" sz="quarter" idx="12"/>
          </p:nvPr>
        </p:nvSpPr>
        <p:spPr/>
        <p:txBody>
          <a:bodyPr/>
          <a:lstStyle/>
          <a:p>
            <a:fld id="{5EC969F1-97D5-4F3C-A03B-95ECB1BF1299}" type="slidenum">
              <a:rPr lang="en-US" smtClean="0"/>
              <a:t>‹#›</a:t>
            </a:fld>
            <a:endParaRPr lang="en-US"/>
          </a:p>
        </p:txBody>
      </p:sp>
      <p:grpSp>
        <p:nvGrpSpPr>
          <p:cNvPr id="9" name="Group 8">
            <a:extLst>
              <a:ext uri="{FF2B5EF4-FFF2-40B4-BE49-F238E27FC236}">
                <a16:creationId xmlns:a16="http://schemas.microsoft.com/office/drawing/2014/main" id="{CB96B32D-CCB9-68FD-B558-0490702BCB2A}"/>
              </a:ext>
            </a:extLst>
          </p:cNvPr>
          <p:cNvGrpSpPr/>
          <p:nvPr userDrawn="1"/>
        </p:nvGrpSpPr>
        <p:grpSpPr>
          <a:xfrm>
            <a:off x="4021392" y="6154247"/>
            <a:ext cx="4157545" cy="667142"/>
            <a:chOff x="2418471" y="4578838"/>
            <a:chExt cx="9683547" cy="1888590"/>
          </a:xfrm>
        </p:grpSpPr>
        <p:pic>
          <p:nvPicPr>
            <p:cNvPr id="10" name="Picture 9" descr="Logo, company name&#10;&#10;Description automatically generated">
              <a:extLst>
                <a:ext uri="{FF2B5EF4-FFF2-40B4-BE49-F238E27FC236}">
                  <a16:creationId xmlns:a16="http://schemas.microsoft.com/office/drawing/2014/main" id="{D3FCFC0C-A8B4-0E78-FB30-C8C367BE3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471" y="4841487"/>
              <a:ext cx="2592197" cy="1309060"/>
            </a:xfrm>
            <a:prstGeom prst="rect">
              <a:avLst/>
            </a:prstGeom>
          </p:spPr>
        </p:pic>
        <p:pic>
          <p:nvPicPr>
            <p:cNvPr id="11" name="Picture 10" descr="A picture containing text, font, graphics, logo&#10;&#10;Description automatically generated">
              <a:extLst>
                <a:ext uri="{FF2B5EF4-FFF2-40B4-BE49-F238E27FC236}">
                  <a16:creationId xmlns:a16="http://schemas.microsoft.com/office/drawing/2014/main" id="{65CA4F72-2AAD-5921-F934-50FAAADED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441" y="4664576"/>
              <a:ext cx="3011071" cy="1505536"/>
            </a:xfrm>
            <a:prstGeom prst="rect">
              <a:avLst/>
            </a:prstGeom>
          </p:spPr>
        </p:pic>
        <p:pic>
          <p:nvPicPr>
            <p:cNvPr id="12" name="Picture 11" descr="A screenshot of a computer&#10;&#10;Description automatically generated with low confidence">
              <a:extLst>
                <a:ext uri="{FF2B5EF4-FFF2-40B4-BE49-F238E27FC236}">
                  <a16:creationId xmlns:a16="http://schemas.microsoft.com/office/drawing/2014/main" id="{156EEAC7-DD93-7FDB-B964-CD259251122A}"/>
                </a:ext>
              </a:extLst>
            </p:cNvPr>
            <p:cNvPicPr>
              <a:picLocks noChangeAspect="1"/>
            </p:cNvPicPr>
            <p:nvPr/>
          </p:nvPicPr>
          <p:blipFill rotWithShape="1">
            <a:blip r:embed="rId4">
              <a:extLst>
                <a:ext uri="{28A0092B-C50C-407E-A947-70E740481C1C}">
                  <a14:useLocalDpi xmlns:a14="http://schemas.microsoft.com/office/drawing/2010/main" val="0"/>
                </a:ext>
              </a:extLst>
            </a:blip>
            <a:srcRect t="38183"/>
            <a:stretch/>
          </p:blipFill>
          <p:spPr>
            <a:xfrm>
              <a:off x="5001410" y="4912733"/>
              <a:ext cx="3278992" cy="805654"/>
            </a:xfrm>
            <a:prstGeom prst="rect">
              <a:avLst/>
            </a:prstGeom>
          </p:spPr>
        </p:pic>
        <p:pic>
          <p:nvPicPr>
            <p:cNvPr id="13" name="Picture 12">
              <a:extLst>
                <a:ext uri="{FF2B5EF4-FFF2-40B4-BE49-F238E27FC236}">
                  <a16:creationId xmlns:a16="http://schemas.microsoft.com/office/drawing/2014/main" id="{46DC52D0-B28A-ADF7-8C59-1BEF9859C1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937512" y="4578838"/>
              <a:ext cx="1164506" cy="1888590"/>
            </a:xfrm>
            <a:prstGeom prst="rect">
              <a:avLst/>
            </a:prstGeom>
          </p:spPr>
        </p:pic>
      </p:grpSp>
    </p:spTree>
    <p:extLst>
      <p:ext uri="{BB962C8B-B14F-4D97-AF65-F5344CB8AC3E}">
        <p14:creationId xmlns:p14="http://schemas.microsoft.com/office/powerpoint/2010/main" val="51176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9A0E-DCAC-4146-A76B-6FE6131F3F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C5016F-6558-4CB3-8E6B-D01BEADC5D2D}"/>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4" name="Footer Placeholder 3">
            <a:extLst>
              <a:ext uri="{FF2B5EF4-FFF2-40B4-BE49-F238E27FC236}">
                <a16:creationId xmlns:a16="http://schemas.microsoft.com/office/drawing/2014/main" id="{D20D4681-C7E5-4A98-BFB3-1C43212C27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741EEF-A695-473B-840B-37D4683D413A}"/>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2408566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2B5DD1-A29C-48AC-8950-A5302F79A322}"/>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3" name="Footer Placeholder 2">
            <a:extLst>
              <a:ext uri="{FF2B5EF4-FFF2-40B4-BE49-F238E27FC236}">
                <a16:creationId xmlns:a16="http://schemas.microsoft.com/office/drawing/2014/main" id="{86DC9EEB-0237-4EAC-AC92-3F0947A43C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7BA8FE-D4C6-48CF-B891-89E14C28929B}"/>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2993026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FFCD-C753-419E-9CC5-17E4B8329C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CF4FE-3689-4523-894F-D62A88E4DA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9C4B7-7730-4CCE-9D8F-856B22316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FBDBC9-745A-4A71-9CD5-553744876591}"/>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6" name="Footer Placeholder 5">
            <a:extLst>
              <a:ext uri="{FF2B5EF4-FFF2-40B4-BE49-F238E27FC236}">
                <a16:creationId xmlns:a16="http://schemas.microsoft.com/office/drawing/2014/main" id="{B28D9F2A-6130-4E3C-A13B-D29C51CC56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8E09C-5B62-48F2-AC13-D73E8EC02409}"/>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19045765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68F4-31D3-4124-84F7-B4A95CC2E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8DE0A-1D09-44D3-9952-D646EACFEC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F316BE-A2C4-4192-81DA-55320D3C54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9F3633-9A6B-4BE9-B6F2-B2C899A165B3}"/>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6" name="Footer Placeholder 5">
            <a:extLst>
              <a:ext uri="{FF2B5EF4-FFF2-40B4-BE49-F238E27FC236}">
                <a16:creationId xmlns:a16="http://schemas.microsoft.com/office/drawing/2014/main" id="{6749B6E8-0E4A-4825-B808-B5B8045EFF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1934E-DD4C-473C-871F-E2A4D4BA64EE}"/>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2784433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FE18-8EAE-4D86-A02A-8AE98BA5A7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9D80E9-7FDD-41FD-943B-D314363B32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61FC5-DC29-46B9-9776-181D94D765B7}"/>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5" name="Footer Placeholder 4">
            <a:extLst>
              <a:ext uri="{FF2B5EF4-FFF2-40B4-BE49-F238E27FC236}">
                <a16:creationId xmlns:a16="http://schemas.microsoft.com/office/drawing/2014/main" id="{8B38517C-24B3-44C8-AAE3-F900BED40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938D8-11F5-4445-9871-2AA036900BEC}"/>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3970840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993F1-EF3E-49A8-B729-1E454208B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9FFBA5-156C-4FC6-852C-D4704A9794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91989-9B33-49E4-9B26-06C62B20F4D8}"/>
              </a:ext>
            </a:extLst>
          </p:cNvPr>
          <p:cNvSpPr>
            <a:spLocks noGrp="1"/>
          </p:cNvSpPr>
          <p:nvPr>
            <p:ph type="dt" sz="half" idx="10"/>
          </p:nvPr>
        </p:nvSpPr>
        <p:spPr/>
        <p:txBody>
          <a:bodyPr/>
          <a:lstStyle/>
          <a:p>
            <a:fld id="{81388109-B18F-4E1F-A79A-6FE3192D4C7C}" type="datetimeFigureOut">
              <a:rPr lang="en-US" smtClean="0"/>
              <a:t>5/15/2023</a:t>
            </a:fld>
            <a:endParaRPr lang="en-US"/>
          </a:p>
        </p:txBody>
      </p:sp>
      <p:sp>
        <p:nvSpPr>
          <p:cNvPr id="5" name="Footer Placeholder 4">
            <a:extLst>
              <a:ext uri="{FF2B5EF4-FFF2-40B4-BE49-F238E27FC236}">
                <a16:creationId xmlns:a16="http://schemas.microsoft.com/office/drawing/2014/main" id="{860A16D2-9A4C-42F6-A456-1CF2725FF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C89F4-627E-41D5-A51A-78EDD7001006}"/>
              </a:ext>
            </a:extLst>
          </p:cNvPr>
          <p:cNvSpPr>
            <a:spLocks noGrp="1"/>
          </p:cNvSpPr>
          <p:nvPr>
            <p:ph type="sldNum" sz="quarter" idx="12"/>
          </p:nvPr>
        </p:nvSpPr>
        <p:spPr/>
        <p:txBody>
          <a:bodyPr/>
          <a:lstStyle/>
          <a:p>
            <a:fld id="{24AD06ED-A3C0-4290-AC20-044CA7905AD0}" type="slidenum">
              <a:rPr lang="en-US" smtClean="0"/>
              <a:t>‹#›</a:t>
            </a:fld>
            <a:endParaRPr lang="en-US"/>
          </a:p>
        </p:txBody>
      </p:sp>
    </p:spTree>
    <p:extLst>
      <p:ext uri="{BB962C8B-B14F-4D97-AF65-F5344CB8AC3E}">
        <p14:creationId xmlns:p14="http://schemas.microsoft.com/office/powerpoint/2010/main" val="3605949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6AA38-7625-435A-812B-2DDE77E7A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9E6520-7FD1-432A-A9A7-9D239B79A3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B6C9E-2DF9-4B6A-A53B-D04718E29E6A}"/>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5" name="Footer Placeholder 4">
            <a:extLst>
              <a:ext uri="{FF2B5EF4-FFF2-40B4-BE49-F238E27FC236}">
                <a16:creationId xmlns:a16="http://schemas.microsoft.com/office/drawing/2014/main" id="{822929BE-D5AF-4509-9B5F-C9255FD60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6355DC-5FC2-4C20-BF8A-96B42FA8BA70}"/>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1366945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74C7B-F8A6-4568-B389-24CA3BF896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CF090-57E0-4B37-B880-84A959CD12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9EE184-E234-4D29-AFE3-84ABCFD79E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CF4558-09FD-446A-B14C-5520BD74C17D}"/>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6" name="Footer Placeholder 5">
            <a:extLst>
              <a:ext uri="{FF2B5EF4-FFF2-40B4-BE49-F238E27FC236}">
                <a16:creationId xmlns:a16="http://schemas.microsoft.com/office/drawing/2014/main" id="{3BC5ECD6-EA1D-4EB7-A813-32D6C794BC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851E0D-B6A9-4084-A724-F19A3538E554}"/>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26034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AA81-1BB8-4924-9D9C-94A4C91083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4333D5-A5AC-43F1-96B1-EF5FACB4CE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841544-3C9D-4D7A-9D07-BEF6C4015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CFC101-9CDF-48CA-AEC5-31AC6FCCA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3B14F6-E0E0-4413-99C3-2757F88E94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351A3B-A56F-414F-B8CE-7CFABAD234C6}"/>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8" name="Footer Placeholder 7">
            <a:extLst>
              <a:ext uri="{FF2B5EF4-FFF2-40B4-BE49-F238E27FC236}">
                <a16:creationId xmlns:a16="http://schemas.microsoft.com/office/drawing/2014/main" id="{294710B7-2F08-4E11-BFA2-E901D69EB8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80D95E-9C0F-4F86-A277-B8CE0D4D2C4C}"/>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3581089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552EE-1986-4337-B6D3-220DD1937D1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0939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71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64AC-E519-4280-994E-8771FC538982}"/>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F66ABAC-10DC-4ECB-BAB4-563CC3879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3B5529F-42A9-47EE-9AF0-5888CA8B5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2898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C211E-C75E-4DB2-8882-0DD355824E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C05D0-83DE-4C66-B69B-C847B9520F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5237C3-4FCC-4E9D-9CB2-6D890E043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44D274-4583-48D0-B71C-BEB0C8D6BDB2}"/>
              </a:ext>
            </a:extLst>
          </p:cNvPr>
          <p:cNvSpPr>
            <a:spLocks noGrp="1"/>
          </p:cNvSpPr>
          <p:nvPr>
            <p:ph type="dt" sz="half" idx="10"/>
          </p:nvPr>
        </p:nvSpPr>
        <p:spPr/>
        <p:txBody>
          <a:bodyPr/>
          <a:lstStyle/>
          <a:p>
            <a:fld id="{DC24CA88-B4E6-4017-871B-F1C56BDFCE09}" type="datetimeFigureOut">
              <a:rPr lang="en-US" smtClean="0"/>
              <a:t>5/15/2023</a:t>
            </a:fld>
            <a:endParaRPr lang="en-US"/>
          </a:p>
        </p:txBody>
      </p:sp>
      <p:sp>
        <p:nvSpPr>
          <p:cNvPr id="6" name="Footer Placeholder 5">
            <a:extLst>
              <a:ext uri="{FF2B5EF4-FFF2-40B4-BE49-F238E27FC236}">
                <a16:creationId xmlns:a16="http://schemas.microsoft.com/office/drawing/2014/main" id="{AAA69760-9F28-42BB-8C65-0DF850717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64978-4212-443F-A0D6-50A2C97F2962}"/>
              </a:ext>
            </a:extLst>
          </p:cNvPr>
          <p:cNvSpPr>
            <a:spLocks noGrp="1"/>
          </p:cNvSpPr>
          <p:nvPr>
            <p:ph type="sldNum" sz="quarter" idx="12"/>
          </p:nvPr>
        </p:nvSpPr>
        <p:spPr/>
        <p:txBody>
          <a:bodyPr/>
          <a:lstStyle/>
          <a:p>
            <a:fld id="{5EC969F1-97D5-4F3C-A03B-95ECB1BF1299}" type="slidenum">
              <a:rPr lang="en-US" smtClean="0"/>
              <a:t>‹#›</a:t>
            </a:fld>
            <a:endParaRPr lang="en-US"/>
          </a:p>
        </p:txBody>
      </p:sp>
    </p:spTree>
    <p:extLst>
      <p:ext uri="{BB962C8B-B14F-4D97-AF65-F5344CB8AC3E}">
        <p14:creationId xmlns:p14="http://schemas.microsoft.com/office/powerpoint/2010/main" val="55396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BD7037-CFEB-4C46-950F-FA78D0979B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04D65D-980A-417A-A0BC-58283D268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288A-5A92-4199-AF2B-8052B36B8C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EXPORT BOOTCAMP VIRTUAL TRAINING</a:t>
            </a:r>
          </a:p>
        </p:txBody>
      </p:sp>
      <p:sp>
        <p:nvSpPr>
          <p:cNvPr id="5" name="Footer Placeholder 4">
            <a:extLst>
              <a:ext uri="{FF2B5EF4-FFF2-40B4-BE49-F238E27FC236}">
                <a16:creationId xmlns:a16="http://schemas.microsoft.com/office/drawing/2014/main" id="{00C06C87-340A-4AF3-8ACC-093DB429A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DB430B-79A5-4F76-9C74-D95827974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969F1-97D5-4F3C-A03B-95ECB1BF1299}" type="slidenum">
              <a:rPr lang="en-US" smtClean="0"/>
              <a:t>‹#›</a:t>
            </a:fld>
            <a:endParaRPr lang="en-US"/>
          </a:p>
        </p:txBody>
      </p:sp>
    </p:spTree>
    <p:extLst>
      <p:ext uri="{BB962C8B-B14F-4D97-AF65-F5344CB8AC3E}">
        <p14:creationId xmlns:p14="http://schemas.microsoft.com/office/powerpoint/2010/main" val="1547980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C0A1E-0401-499A-8DDE-1F869EAD86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F900C-DD65-4061-8EA6-04D434526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3C81F-CBE1-4DEF-88B6-6DBD1180A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88109-B18F-4E1F-A79A-6FE3192D4C7C}" type="datetimeFigureOut">
              <a:rPr lang="en-US" smtClean="0"/>
              <a:t>5/15/2023</a:t>
            </a:fld>
            <a:endParaRPr lang="en-US"/>
          </a:p>
        </p:txBody>
      </p:sp>
      <p:sp>
        <p:nvSpPr>
          <p:cNvPr id="5" name="Footer Placeholder 4">
            <a:extLst>
              <a:ext uri="{FF2B5EF4-FFF2-40B4-BE49-F238E27FC236}">
                <a16:creationId xmlns:a16="http://schemas.microsoft.com/office/drawing/2014/main" id="{FD6AE096-8979-411F-8936-6670D58EF4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C54FF0-D170-418F-9D29-12F59D492F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6ED-A3C0-4290-AC20-044CA7905AD0}" type="slidenum">
              <a:rPr lang="en-US" smtClean="0"/>
              <a:t>‹#›</a:t>
            </a:fld>
            <a:endParaRPr lang="en-US"/>
          </a:p>
        </p:txBody>
      </p:sp>
    </p:spTree>
    <p:extLst>
      <p:ext uri="{BB962C8B-B14F-4D97-AF65-F5344CB8AC3E}">
        <p14:creationId xmlns:p14="http://schemas.microsoft.com/office/powerpoint/2010/main" val="26035546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hyperlink" Target="https://www.louisianasbdc.org/" TargetMode="External"/><Relationship Id="rId3" Type="http://schemas.openxmlformats.org/officeDocument/2006/relationships/hyperlink" Target="https://www.louisianasbdc.org/Locations" TargetMode="External"/><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trade.gov/sample-export-plan" TargetMode="External"/><Relationship Id="rId5" Type="http://schemas.openxmlformats.org/officeDocument/2006/relationships/hyperlink" Target="https://www.trade.gov/louisiana-new-orleans" TargetMode="External"/><Relationship Id="rId4" Type="http://schemas.openxmlformats.org/officeDocument/2006/relationships/hyperlink" Target="https://www.louisianasbdc.org/business-services/diy-guides" TargetMode="Externa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mailto:jh.jackson@trade.gov?subject=Website%20Globalization%20Inquiry" TargetMode="External"/><Relationship Id="rId2" Type="http://schemas.openxmlformats.org/officeDocument/2006/relationships/hyperlink" Target="https://www.trade.gov/ccg-landing-page" TargetMode="External"/><Relationship Id="rId1" Type="http://schemas.openxmlformats.org/officeDocument/2006/relationships/slideLayout" Target="../slideLayouts/slideLayout2.xml"/><Relationship Id="rId4" Type="http://schemas.openxmlformats.org/officeDocument/2006/relationships/hyperlink" Target="https://beta.trade.gov/marketdiversificatio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hyperlink" Target="https://tcc.export.gov/Trade_Agreements/All_Trade_Agreements/CentralAmericanFreeTA.asp" TargetMode="External"/><Relationship Id="rId13" Type="http://schemas.openxmlformats.org/officeDocument/2006/relationships/hyperlink" Target="https://tcc.export.gov/Trade_Agreements/All_Trade_Agreements/OmanFTA.asp" TargetMode="External"/><Relationship Id="rId3" Type="http://schemas.openxmlformats.org/officeDocument/2006/relationships/hyperlink" Target="https://tcc.export.gov/Trade_Agreements/All_Trade_Agreements/exp_002771.asp" TargetMode="External"/><Relationship Id="rId7" Type="http://schemas.openxmlformats.org/officeDocument/2006/relationships/hyperlink" Target="https://tcc.export.gov/Trade_Agreements/All_Trade_Agreements/ColombiaTPA.asp" TargetMode="External"/><Relationship Id="rId12" Type="http://schemas.openxmlformats.org/officeDocument/2006/relationships/hyperlink" Target="https://tcc.export.gov/Trade_Agreements/All_Trade_Agreements/exp_005865.asp" TargetMode="External"/><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hyperlink" Target="https://tcc.export.gov/Trade_Agreements/All_Trade_Agreements/exp_007049.asp" TargetMode="External"/><Relationship Id="rId1" Type="http://schemas.openxmlformats.org/officeDocument/2006/relationships/slideLayout" Target="../slideLayouts/slideLayout8.xml"/><Relationship Id="rId6" Type="http://schemas.openxmlformats.org/officeDocument/2006/relationships/hyperlink" Target="https://tcc.export.gov/Trade_Agreements/All_Trade_Agreements/exp_000984.asp" TargetMode="External"/><Relationship Id="rId11" Type="http://schemas.openxmlformats.org/officeDocument/2006/relationships/hyperlink" Target="https://tcc.export.gov/Trade_Agreements/All_Trade_Agreements/KoreaFTA.asp" TargetMode="External"/><Relationship Id="rId5" Type="http://schemas.openxmlformats.org/officeDocument/2006/relationships/hyperlink" Target="https://tcc.export.gov/Trade_Agreements/All_Trade_Agreements/NorthAmericanFreeTA.asp" TargetMode="External"/><Relationship Id="rId15" Type="http://schemas.openxmlformats.org/officeDocument/2006/relationships/hyperlink" Target="https://tcc.export.gov/Trade_Agreements/All_Trade_Agreements/Peru_TPA.asp" TargetMode="External"/><Relationship Id="rId10" Type="http://schemas.openxmlformats.org/officeDocument/2006/relationships/hyperlink" Target="https://tcc.export.gov/Trade_Agreements/All_Trade_Agreements/exp_005606.asp" TargetMode="External"/><Relationship Id="rId4" Type="http://schemas.openxmlformats.org/officeDocument/2006/relationships/hyperlink" Target="https://tcc.export.gov/Trade_Agreements/All_Trade_Agreements/exp_006966.asp" TargetMode="External"/><Relationship Id="rId9" Type="http://schemas.openxmlformats.org/officeDocument/2006/relationships/hyperlink" Target="https://tcc.export.gov/Trade_Agreements/All_Trade_Agreements/exp_005439.asp" TargetMode="External"/><Relationship Id="rId14" Type="http://schemas.openxmlformats.org/officeDocument/2006/relationships/hyperlink" Target="https://tcc.export.gov/Trade_Agreements/All_Trade_Agreements/panamatpa.asp"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trade.gov/canada-non-resident-importer-progra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www.trade.gov/international-partner-search" TargetMode="External"/><Relationship Id="rId7" Type="http://schemas.openxmlformats.org/officeDocument/2006/relationships/hyperlink" Target="https://www.trade.gov/single-company-promotion"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trade.gov/trade-winds" TargetMode="External"/><Relationship Id="rId5" Type="http://schemas.openxmlformats.org/officeDocument/2006/relationships/hyperlink" Target="https://www.trade.gov/trade-shows" TargetMode="External"/><Relationship Id="rId4" Type="http://schemas.openxmlformats.org/officeDocument/2006/relationships/hyperlink" Target="https://www.trade.gov/meet-buyers-event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trade.gov/ecommerce-key-performance-indicators"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hyperlink" Target="https://www.trade.gov/ecommerce-bsp-directory"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usta.org/whatwedo/costshare/howtoapply/" TargetMode="External"/><Relationship Id="rId13" Type="http://schemas.openxmlformats.org/officeDocument/2006/relationships/image" Target="../media/image3.png"/><Relationship Id="rId3" Type="http://schemas.openxmlformats.org/officeDocument/2006/relationships/hyperlink" Target="https://www.trade.gov/ecommerce" TargetMode="External"/><Relationship Id="rId7" Type="http://schemas.openxmlformats.org/officeDocument/2006/relationships/hyperlink" Target="https://www.sba.gov/funding-programs/grants/state-trade-expansion-program-step" TargetMode="External"/><Relationship Id="rId12" Type="http://schemas.openxmlformats.org/officeDocument/2006/relationships/image" Target="../media/image54.png"/><Relationship Id="rId2" Type="http://schemas.openxmlformats.org/officeDocument/2006/relationships/hyperlink" Target="https://www.trade.gov/new-orleans-contact-us" TargetMode="External"/><Relationship Id="rId1" Type="http://schemas.openxmlformats.org/officeDocument/2006/relationships/slideLayout" Target="../slideLayouts/slideLayout2.xml"/><Relationship Id="rId6" Type="http://schemas.openxmlformats.org/officeDocument/2006/relationships/hyperlink" Target="https://www.louisianasbdc.org/business-services/consultation" TargetMode="External"/><Relationship Id="rId11" Type="http://schemas.openxmlformats.org/officeDocument/2006/relationships/image" Target="../media/image53.png"/><Relationship Id="rId5" Type="http://schemas.openxmlformats.org/officeDocument/2006/relationships/hyperlink" Target="https://www.mbda.gov/page/minority-business-and-technology-initiative" TargetMode="External"/><Relationship Id="rId10" Type="http://schemas.openxmlformats.org/officeDocument/2006/relationships/image" Target="../media/image38.png"/><Relationship Id="rId4" Type="http://schemas.openxmlformats.org/officeDocument/2006/relationships/hyperlink" Target="https://www.trade.gov/rural-export-center" TargetMode="External"/><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6.jpe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hyperlink" Target="https://www.linkedin.com/in/johnhjackson/"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diagramLayout" Target="../diagrams/layout3.xml"/><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11" Type="http://schemas.openxmlformats.org/officeDocument/2006/relationships/image" Target="../media/image64.png"/><Relationship Id="rId5" Type="http://schemas.openxmlformats.org/officeDocument/2006/relationships/diagramColors" Target="../diagrams/colors3.xml"/><Relationship Id="rId10" Type="http://schemas.openxmlformats.org/officeDocument/2006/relationships/image" Target="../media/image63.svg"/><Relationship Id="rId4" Type="http://schemas.openxmlformats.org/officeDocument/2006/relationships/diagramQuickStyle" Target="../diagrams/quickStyle3.xml"/><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solutionpoint.solutions.fedex.com/#/Solution/selected/6152"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12.jpg"/><Relationship Id="rId5" Type="http://schemas.openxmlformats.org/officeDocument/2006/relationships/image" Target="../media/image81.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93.jpe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opportunitylouisiana.com/small-business/special-programs-for-small-business/step-gran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hyperlink" Target="mailto:jessica.steverson@la.gov" TargetMode="External"/><Relationship Id="rId7" Type="http://schemas.openxmlformats.org/officeDocument/2006/relationships/image" Target="../media/image94.png"/><Relationship Id="rId2" Type="http://schemas.microsoft.com/office/2018/10/relationships/comments" Target="../comments/modernComment_5AD_FA3AC6A.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57.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95.jpeg"/></Relationships>
</file>

<file path=ppt/slides/_rels/slide65.xml.rels><?xml version="1.0" encoding="UTF-8" standalone="yes"?>
<Relationships xmlns="http://schemas.openxmlformats.org/package/2006/relationships"><Relationship Id="rId8" Type="http://schemas.openxmlformats.org/officeDocument/2006/relationships/hyperlink" Target="mailto:Reginald.Harley@sba.gov" TargetMode="External"/><Relationship Id="rId3" Type="http://schemas.openxmlformats.org/officeDocument/2006/relationships/hyperlink" Target="mailto:Erin.Butler@trade.gov" TargetMode="External"/><Relationship Id="rId7" Type="http://schemas.openxmlformats.org/officeDocument/2006/relationships/hyperlink" Target="mailto:JH.Jackson@trade.gov"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98.jpeg"/><Relationship Id="rId4" Type="http://schemas.openxmlformats.org/officeDocument/2006/relationships/hyperlink" Target="mailto:Charlotte.Conerly@trade.gov" TargetMode="External"/><Relationship Id="rId9" Type="http://schemas.openxmlformats.org/officeDocument/2006/relationships/image" Target="../media/image16.jpeg"/></Relationships>
</file>

<file path=ppt/slides/_rels/slide66.xml.rels><?xml version="1.0" encoding="UTF-8" standalone="yes"?>
<Relationships xmlns="http://schemas.openxmlformats.org/package/2006/relationships"><Relationship Id="rId3" Type="http://schemas.openxmlformats.org/officeDocument/2006/relationships/hyperlink" Target="mailto:Office.NewOrleans@trade.gov" TargetMode="External"/><Relationship Id="rId7" Type="http://schemas.openxmlformats.org/officeDocument/2006/relationships/hyperlink" Target="https://gcc02.safelinks.protection.outlook.com/?url=https%3A%2F%2Flnks.gd%2Fl%2FeyJhbGciOiJIUzI1NiJ9.eyJidWxsZXRpbl9saW5rX2lkIjoxODUsInVyaSI6ImJwMjpjbGljayIsImJ1bGxldGluX2lkIjoiMjAyMTAyMDIuMzQ0NzI3NDEiLCJ1cmwiOiJodHRwczovL3R3aXR0ZXIuY29tL0NTTmV3T3JsZWFucyJ9.aJ5a7UMOTh4Bilp3CsbSUd-fKOF5Evn-WuW2Q4o6aOw%2Fs%2F1106660693%2Fbr%2F96958859829-l&amp;data=04%7C01%7Ccharlotte.conerly%40trade.gov%7Cdef1eadd7dfb4a6f357008d8de622a43%7Ca1d183f26c7b4d9ab9945f2f31b3f780%7C1%7C1%7C637503861795067426%7CUnknown%7CTWFpbGZsb3d8eyJWIjoiMC4wLjAwMDAiLCJQIjoiV2luMzIiLCJBTiI6Ik1haWwiLCJXVCI6Mn0%3D%7C1000&amp;sdata=F3lRsAPxI9KiyyqHhQnSgDelULlEKx308yrqOp6uOJ8%3D&amp;reserved=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58.png"/><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81C6E6-961F-4F82-AFBC-037E7DED062B}"/>
              </a:ext>
            </a:extLst>
          </p:cNvPr>
          <p:cNvSpPr/>
          <p:nvPr/>
        </p:nvSpPr>
        <p:spPr>
          <a:xfrm>
            <a:off x="0" y="1586204"/>
            <a:ext cx="12192000" cy="2808514"/>
          </a:xfrm>
          <a:prstGeom prst="rect">
            <a:avLst/>
          </a:prstGeom>
          <a:solidFill>
            <a:srgbClr val="1A376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943CFE-0DAA-4AFB-9684-44259839780B}"/>
              </a:ext>
            </a:extLst>
          </p:cNvPr>
          <p:cNvSpPr/>
          <p:nvPr/>
        </p:nvSpPr>
        <p:spPr>
          <a:xfrm>
            <a:off x="1936944" y="-4162"/>
            <a:ext cx="477267" cy="6858003"/>
          </a:xfrm>
          <a:prstGeom prst="rect">
            <a:avLst/>
          </a:prstGeom>
          <a:solidFill>
            <a:srgbClr val="BFE2FE"/>
          </a:solidFill>
          <a:ln>
            <a:solidFill>
              <a:srgbClr val="BFE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28FCF8F-C758-41B4-8A9B-F1D8C51D2362}"/>
              </a:ext>
            </a:extLst>
          </p:cNvPr>
          <p:cNvSpPr txBox="1"/>
          <p:nvPr/>
        </p:nvSpPr>
        <p:spPr>
          <a:xfrm>
            <a:off x="4010867" y="1791290"/>
            <a:ext cx="6523522" cy="2492990"/>
          </a:xfrm>
          <a:prstGeom prst="rect">
            <a:avLst/>
          </a:prstGeom>
          <a:noFill/>
        </p:spPr>
        <p:txBody>
          <a:bodyPr wrap="square" lIns="91440" tIns="45720" rIns="91440" bIns="45720" rtlCol="0" anchor="t">
            <a:spAutoFit/>
          </a:bodyPr>
          <a:lstStyle/>
          <a:p>
            <a:pPr algn="ctr"/>
            <a:r>
              <a:rPr lang="en-US" sz="6000" b="1" dirty="0">
                <a:solidFill>
                  <a:schemeClr val="bg1"/>
                </a:solidFill>
                <a:latin typeface="Calibri"/>
                <a:ea typeface="Open Sans"/>
                <a:cs typeface="Open Sans"/>
              </a:rPr>
              <a:t>Welcome to </a:t>
            </a:r>
          </a:p>
          <a:p>
            <a:pPr algn="ctr"/>
            <a:r>
              <a:rPr lang="en-US" sz="6000" b="1" dirty="0">
                <a:solidFill>
                  <a:schemeClr val="bg1"/>
                </a:solidFill>
                <a:latin typeface="Calibri"/>
                <a:ea typeface="Open Sans"/>
                <a:cs typeface="Open Sans"/>
              </a:rPr>
              <a:t>Export Bootcamp!</a:t>
            </a:r>
          </a:p>
          <a:p>
            <a:pPr algn="ctr"/>
            <a:endParaRPr lang="en-US" b="1" dirty="0">
              <a:solidFill>
                <a:schemeClr val="bg1"/>
              </a:solidFill>
              <a:latin typeface="Calibri"/>
              <a:ea typeface="Open Sans" panose="020B0606030504020204" pitchFamily="34" charset="0"/>
              <a:cs typeface="Open Sans" panose="020B0606030504020204" pitchFamily="34" charset="0"/>
            </a:endParaRPr>
          </a:p>
          <a:p>
            <a:pPr algn="ctr"/>
            <a:endParaRPr lang="en-US" b="1" dirty="0">
              <a:solidFill>
                <a:schemeClr val="bg1"/>
              </a:solidFill>
              <a:latin typeface="Calibri"/>
              <a:ea typeface="Open Sans"/>
              <a:cs typeface="Open Sans"/>
            </a:endParaRPr>
          </a:p>
        </p:txBody>
      </p:sp>
      <p:cxnSp>
        <p:nvCxnSpPr>
          <p:cNvPr id="16" name="Straight Connector 15">
            <a:extLst>
              <a:ext uri="{FF2B5EF4-FFF2-40B4-BE49-F238E27FC236}">
                <a16:creationId xmlns:a16="http://schemas.microsoft.com/office/drawing/2014/main" id="{F062C968-DC5F-4839-B249-5D671DDA835B}"/>
              </a:ext>
            </a:extLst>
          </p:cNvPr>
          <p:cNvCxnSpPr>
            <a:cxnSpLocks/>
          </p:cNvCxnSpPr>
          <p:nvPr/>
        </p:nvCxnSpPr>
        <p:spPr>
          <a:xfrm>
            <a:off x="4461024" y="3587039"/>
            <a:ext cx="5687688" cy="0"/>
          </a:xfrm>
          <a:prstGeom prst="line">
            <a:avLst/>
          </a:prstGeom>
          <a:ln w="38100">
            <a:solidFill>
              <a:srgbClr val="E2211C"/>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5135CC4-9AC1-3833-43B4-80A545C94CA8}"/>
              </a:ext>
            </a:extLst>
          </p:cNvPr>
          <p:cNvSpPr/>
          <p:nvPr/>
        </p:nvSpPr>
        <p:spPr>
          <a:xfrm>
            <a:off x="2554480" y="6001368"/>
            <a:ext cx="7594232" cy="805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222DD06-067A-4C6D-5C23-CEF45A03E2DA}"/>
              </a:ext>
            </a:extLst>
          </p:cNvPr>
          <p:cNvGrpSpPr/>
          <p:nvPr/>
        </p:nvGrpSpPr>
        <p:grpSpPr>
          <a:xfrm>
            <a:off x="2515152" y="4463725"/>
            <a:ext cx="9567202" cy="1838127"/>
            <a:chOff x="2418471" y="4578838"/>
            <a:chExt cx="9683547" cy="1888590"/>
          </a:xfrm>
        </p:grpSpPr>
        <p:pic>
          <p:nvPicPr>
            <p:cNvPr id="8" name="Picture 7" descr="Logo, company name&#10;&#10;Description automatically generated">
              <a:extLst>
                <a:ext uri="{FF2B5EF4-FFF2-40B4-BE49-F238E27FC236}">
                  <a16:creationId xmlns:a16="http://schemas.microsoft.com/office/drawing/2014/main" id="{9F64EAC1-0198-7A72-B0DF-29DA20BA6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471" y="4841487"/>
              <a:ext cx="2592197" cy="1309060"/>
            </a:xfrm>
            <a:prstGeom prst="rect">
              <a:avLst/>
            </a:prstGeom>
          </p:spPr>
        </p:pic>
        <p:pic>
          <p:nvPicPr>
            <p:cNvPr id="4" name="Picture 3" descr="A picture containing text, font, graphics, logo&#10;&#10;Description automatically generated">
              <a:extLst>
                <a:ext uri="{FF2B5EF4-FFF2-40B4-BE49-F238E27FC236}">
                  <a16:creationId xmlns:a16="http://schemas.microsoft.com/office/drawing/2014/main" id="{5543E9D3-CCDB-EBC8-97C9-53B627A58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6441" y="4664576"/>
              <a:ext cx="3011071" cy="1505536"/>
            </a:xfrm>
            <a:prstGeom prst="rect">
              <a:avLst/>
            </a:prstGeom>
          </p:spPr>
        </p:pic>
        <p:pic>
          <p:nvPicPr>
            <p:cNvPr id="12" name="Picture 11" descr="A screenshot of a computer&#10;&#10;Description automatically generated with low confidence">
              <a:extLst>
                <a:ext uri="{FF2B5EF4-FFF2-40B4-BE49-F238E27FC236}">
                  <a16:creationId xmlns:a16="http://schemas.microsoft.com/office/drawing/2014/main" id="{CC9C6904-2F1E-964A-AAF6-19D27CBE05FE}"/>
                </a:ext>
              </a:extLst>
            </p:cNvPr>
            <p:cNvPicPr>
              <a:picLocks noChangeAspect="1"/>
            </p:cNvPicPr>
            <p:nvPr/>
          </p:nvPicPr>
          <p:blipFill rotWithShape="1">
            <a:blip r:embed="rId5">
              <a:extLst>
                <a:ext uri="{28A0092B-C50C-407E-A947-70E740481C1C}">
                  <a14:useLocalDpi xmlns:a14="http://schemas.microsoft.com/office/drawing/2010/main" val="0"/>
                </a:ext>
              </a:extLst>
            </a:blip>
            <a:srcRect t="38183"/>
            <a:stretch/>
          </p:blipFill>
          <p:spPr>
            <a:xfrm>
              <a:off x="5001410" y="4912733"/>
              <a:ext cx="3278992" cy="805654"/>
            </a:xfrm>
            <a:prstGeom prst="rect">
              <a:avLst/>
            </a:prstGeom>
          </p:spPr>
        </p:pic>
        <p:pic>
          <p:nvPicPr>
            <p:cNvPr id="7" name="Picture 6">
              <a:extLst>
                <a:ext uri="{FF2B5EF4-FFF2-40B4-BE49-F238E27FC236}">
                  <a16:creationId xmlns:a16="http://schemas.microsoft.com/office/drawing/2014/main" id="{6ED0E064-E3D0-A680-4C82-FBF847591FD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937512" y="4578838"/>
              <a:ext cx="1164506" cy="1888590"/>
            </a:xfrm>
            <a:prstGeom prst="rect">
              <a:avLst/>
            </a:prstGeom>
          </p:spPr>
        </p:pic>
      </p:grpSp>
      <p:pic>
        <p:nvPicPr>
          <p:cNvPr id="9" name="Picture 8" descr="A plane flying over a building&#10;&#10;Description automatically generated with low confidence">
            <a:extLst>
              <a:ext uri="{FF2B5EF4-FFF2-40B4-BE49-F238E27FC236}">
                <a16:creationId xmlns:a16="http://schemas.microsoft.com/office/drawing/2014/main" id="{6A9FC404-1D6A-44A3-B725-D46A5EEA5F2A}"/>
              </a:ext>
            </a:extLst>
          </p:cNvPr>
          <p:cNvPicPr>
            <a:picLocks noChangeAspect="1"/>
          </p:cNvPicPr>
          <p:nvPr/>
        </p:nvPicPr>
        <p:blipFill rotWithShape="1">
          <a:blip r:embed="rId7">
            <a:extLst>
              <a:ext uri="{28A0092B-C50C-407E-A947-70E740481C1C}">
                <a14:useLocalDpi xmlns:a14="http://schemas.microsoft.com/office/drawing/2010/main" val="0"/>
              </a:ext>
            </a:extLst>
          </a:blip>
          <a:srcRect l="12466" r="68426"/>
          <a:stretch/>
        </p:blipFill>
        <p:spPr>
          <a:xfrm>
            <a:off x="-28278" y="-4159"/>
            <a:ext cx="2441873" cy="6858000"/>
          </a:xfrm>
          <a:prstGeom prst="rect">
            <a:avLst/>
          </a:prstGeom>
        </p:spPr>
      </p:pic>
    </p:spTree>
    <p:extLst>
      <p:ext uri="{BB962C8B-B14F-4D97-AF65-F5344CB8AC3E}">
        <p14:creationId xmlns:p14="http://schemas.microsoft.com/office/powerpoint/2010/main" val="642721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121F5-39B4-45F8-A03D-539B8C273821}"/>
              </a:ext>
            </a:extLst>
          </p:cNvPr>
          <p:cNvSpPr>
            <a:spLocks noGrp="1"/>
          </p:cNvSpPr>
          <p:nvPr>
            <p:ph type="title"/>
          </p:nvPr>
        </p:nvSpPr>
        <p:spPr>
          <a:xfrm>
            <a:off x="168896" y="280282"/>
            <a:ext cx="10515600" cy="1325563"/>
          </a:xfrm>
        </p:spPr>
        <p:txBody>
          <a:bodyPr/>
          <a:lstStyle/>
          <a:p>
            <a:r>
              <a:rPr lang="en-US" sz="4400" b="1" dirty="0">
                <a:solidFill>
                  <a:srgbClr val="296D9C"/>
                </a:solidFill>
              </a:rPr>
              <a:t>What’s in it for me?</a:t>
            </a:r>
            <a:endParaRPr lang="en-US" b="1" dirty="0"/>
          </a:p>
        </p:txBody>
      </p:sp>
      <p:sp>
        <p:nvSpPr>
          <p:cNvPr id="3" name="Content Placeholder 2">
            <a:extLst>
              <a:ext uri="{FF2B5EF4-FFF2-40B4-BE49-F238E27FC236}">
                <a16:creationId xmlns:a16="http://schemas.microsoft.com/office/drawing/2014/main" id="{54F49746-5AC8-4D09-BAC6-9B10E5AD3436}"/>
              </a:ext>
            </a:extLst>
          </p:cNvPr>
          <p:cNvSpPr>
            <a:spLocks noGrp="1"/>
          </p:cNvSpPr>
          <p:nvPr>
            <p:ph idx="1"/>
          </p:nvPr>
        </p:nvSpPr>
        <p:spPr>
          <a:xfrm>
            <a:off x="225456" y="1542820"/>
            <a:ext cx="5870544" cy="4528066"/>
          </a:xfrm>
        </p:spPr>
        <p:txBody>
          <a:bodyPr>
            <a:normAutofit lnSpcReduction="10000"/>
          </a:bodyPr>
          <a:lstStyle/>
          <a:p>
            <a:pPr marL="476231" indent="-476231">
              <a:buClr>
                <a:srgbClr val="FF0000"/>
              </a:buClr>
              <a:buFont typeface="Wingdings" panose="05000000000000000000" pitchFamily="2" charset="2"/>
              <a:buChar char="ü"/>
            </a:pPr>
            <a:r>
              <a:rPr lang="en-US" sz="2800" dirty="0">
                <a:solidFill>
                  <a:schemeClr val="tx2"/>
                </a:solidFill>
                <a:latin typeface="Trebuchet MS" panose="020B0603020202020204" pitchFamily="34" charset="0"/>
              </a:rPr>
              <a:t>Diversify your clientele &amp; revenue stream</a:t>
            </a:r>
          </a:p>
          <a:p>
            <a:pPr marL="476231" indent="-476231">
              <a:buClr>
                <a:srgbClr val="FF0000"/>
              </a:buClr>
              <a:buFont typeface="Wingdings" panose="05000000000000000000" pitchFamily="2" charset="2"/>
              <a:buChar char="ü"/>
            </a:pPr>
            <a:endParaRPr lang="en-US" sz="2800" dirty="0">
              <a:solidFill>
                <a:schemeClr val="tx2"/>
              </a:solidFill>
              <a:latin typeface="Trebuchet MS" panose="020B0603020202020204" pitchFamily="34" charset="0"/>
            </a:endParaRPr>
          </a:p>
          <a:p>
            <a:pPr marL="476231" indent="-476231">
              <a:buClr>
                <a:srgbClr val="FF0000"/>
              </a:buClr>
              <a:buFont typeface="Wingdings" panose="05000000000000000000" pitchFamily="2" charset="2"/>
              <a:buChar char="ü"/>
            </a:pPr>
            <a:r>
              <a:rPr lang="en-US" sz="2800" dirty="0">
                <a:solidFill>
                  <a:schemeClr val="tx2"/>
                </a:solidFill>
                <a:latin typeface="Trebuchet MS" panose="020B0603020202020204" pitchFamily="34" charset="0"/>
              </a:rPr>
              <a:t>Beat the competition</a:t>
            </a:r>
          </a:p>
          <a:p>
            <a:pPr marL="476231" indent="-476231">
              <a:buClr>
                <a:srgbClr val="FF0000"/>
              </a:buClr>
              <a:buFont typeface="Wingdings" panose="05000000000000000000" pitchFamily="2" charset="2"/>
              <a:buChar char="ü"/>
            </a:pPr>
            <a:endParaRPr lang="en-US" sz="2800" dirty="0">
              <a:solidFill>
                <a:schemeClr val="tx2"/>
              </a:solidFill>
              <a:latin typeface="Trebuchet MS" panose="020B0603020202020204" pitchFamily="34" charset="0"/>
            </a:endParaRPr>
          </a:p>
          <a:p>
            <a:pPr marL="476231" indent="-476231">
              <a:buClr>
                <a:srgbClr val="FF0000"/>
              </a:buClr>
              <a:buFont typeface="Wingdings" panose="05000000000000000000" pitchFamily="2" charset="2"/>
              <a:buChar char="ü"/>
            </a:pPr>
            <a:r>
              <a:rPr lang="en-US" sz="2800" dirty="0">
                <a:solidFill>
                  <a:schemeClr val="tx2"/>
                </a:solidFill>
                <a:latin typeface="Trebuchet MS" panose="020B0603020202020204" pitchFamily="34" charset="0"/>
              </a:rPr>
              <a:t>Expand your horizons beyond borders</a:t>
            </a:r>
          </a:p>
          <a:p>
            <a:pPr marL="476231" indent="-476231">
              <a:buClr>
                <a:srgbClr val="FF0000"/>
              </a:buClr>
              <a:buFont typeface="Wingdings" panose="05000000000000000000" pitchFamily="2" charset="2"/>
              <a:buChar char="ü"/>
            </a:pPr>
            <a:endParaRPr lang="en-US" sz="2800" dirty="0">
              <a:solidFill>
                <a:schemeClr val="tx2"/>
              </a:solidFill>
              <a:latin typeface="Trebuchet MS" panose="020B0603020202020204" pitchFamily="34" charset="0"/>
            </a:endParaRPr>
          </a:p>
          <a:p>
            <a:pPr marL="476231" indent="-476231">
              <a:buClr>
                <a:srgbClr val="FF0000"/>
              </a:buClr>
              <a:buFont typeface="Wingdings" panose="05000000000000000000" pitchFamily="2" charset="2"/>
              <a:buChar char="ü"/>
            </a:pPr>
            <a:r>
              <a:rPr lang="en-US" sz="2800" dirty="0">
                <a:solidFill>
                  <a:schemeClr val="tx2"/>
                </a:solidFill>
                <a:latin typeface="Trebuchet MS" panose="020B0603020202020204" pitchFamily="34" charset="0"/>
              </a:rPr>
              <a:t>Further leverage competitive advantages</a:t>
            </a:r>
          </a:p>
        </p:txBody>
      </p:sp>
      <p:sp>
        <p:nvSpPr>
          <p:cNvPr id="4" name="Rectangle 3">
            <a:extLst>
              <a:ext uri="{FF2B5EF4-FFF2-40B4-BE49-F238E27FC236}">
                <a16:creationId xmlns:a16="http://schemas.microsoft.com/office/drawing/2014/main" id="{1E5F3AD9-3180-4541-BFEF-55146B4E07F6}"/>
              </a:ext>
            </a:extLst>
          </p:cNvPr>
          <p:cNvSpPr/>
          <p:nvPr/>
        </p:nvSpPr>
        <p:spPr>
          <a:xfrm>
            <a:off x="1772239" y="6089740"/>
            <a:ext cx="8332169" cy="768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a:extLst>
              <a:ext uri="{FF2B5EF4-FFF2-40B4-BE49-F238E27FC236}">
                <a16:creationId xmlns:a16="http://schemas.microsoft.com/office/drawing/2014/main" id="{63421D88-61AF-42C0-8093-344848199A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0112" y="-633542"/>
            <a:ext cx="6817154" cy="8501509"/>
          </a:xfrm>
          <a:prstGeom prst="rect">
            <a:avLst/>
          </a:prstGeom>
        </p:spPr>
      </p:pic>
    </p:spTree>
    <p:extLst>
      <p:ext uri="{BB962C8B-B14F-4D97-AF65-F5344CB8AC3E}">
        <p14:creationId xmlns:p14="http://schemas.microsoft.com/office/powerpoint/2010/main" val="34060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nodeType="clickEffect">
                                  <p:stCondLst>
                                    <p:cond delay="0"/>
                                  </p:stCondLst>
                                  <p:childTnLst>
                                    <p:animEffect transition="out" filter="wipe(left)">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0"/>
            <a:ext cx="12192001" cy="6858000"/>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11432" y="3451546"/>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999449"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972457" y="3744956"/>
            <a:ext cx="10784105" cy="986435"/>
          </a:xfrm>
          <a:prstGeom prst="rect">
            <a:avLst/>
          </a:prstGeom>
        </p:spPr>
        <p:txBody>
          <a:bodyPr vert="horz" lIns="109728" tIns="54864" rIns="109728" bIns="54864"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rPr>
              <a:t>Going Global: Growing Your Business Through Exporting</a:t>
            </a:r>
          </a:p>
        </p:txBody>
      </p:sp>
    </p:spTree>
    <p:extLst>
      <p:ext uri="{BB962C8B-B14F-4D97-AF65-F5344CB8AC3E}">
        <p14:creationId xmlns:p14="http://schemas.microsoft.com/office/powerpoint/2010/main" val="90791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2F33599-B1FD-49B9-BB8A-F16908755DB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2C32110-5FBE-419A-BD99-23AB5F594147}"/>
              </a:ext>
            </a:extLst>
          </p:cNvPr>
          <p:cNvSpPr/>
          <p:nvPr/>
        </p:nvSpPr>
        <p:spPr>
          <a:xfrm>
            <a:off x="4017818" y="5975927"/>
            <a:ext cx="4775200" cy="882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81CF23B-D601-4561-B3EB-3C8A14B52C3F}"/>
              </a:ext>
            </a:extLst>
          </p:cNvPr>
          <p:cNvSpPr/>
          <p:nvPr/>
        </p:nvSpPr>
        <p:spPr>
          <a:xfrm>
            <a:off x="5445760" y="5547897"/>
            <a:ext cx="6286269" cy="105877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E93969CE-A0AE-49C0-8C1E-2F5E33B5AD44}"/>
              </a:ext>
            </a:extLst>
          </p:cNvPr>
          <p:cNvSpPr/>
          <p:nvPr/>
        </p:nvSpPr>
        <p:spPr>
          <a:xfrm>
            <a:off x="0" y="0"/>
            <a:ext cx="5093209" cy="6858000"/>
          </a:xfrm>
          <a:prstGeom prst="rect">
            <a:avLst/>
          </a:prstGeom>
          <a:solidFill>
            <a:srgbClr val="4781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8AA0015-805D-4459-A9F5-0EA8D6EE5E30}"/>
              </a:ext>
            </a:extLst>
          </p:cNvPr>
          <p:cNvSpPr>
            <a:spLocks noGrp="1"/>
          </p:cNvSpPr>
          <p:nvPr>
            <p:ph type="title"/>
          </p:nvPr>
        </p:nvSpPr>
        <p:spPr>
          <a:xfrm>
            <a:off x="524741" y="620392"/>
            <a:ext cx="3808268" cy="5504688"/>
          </a:xfrm>
        </p:spPr>
        <p:txBody>
          <a:bodyPr>
            <a:normAutofit/>
          </a:bodyPr>
          <a:lstStyle/>
          <a:p>
            <a:r>
              <a:rPr lang="en-US" sz="4200" b="1" dirty="0">
                <a:solidFill>
                  <a:schemeClr val="bg1"/>
                </a:solidFill>
              </a:rPr>
              <a:t>Top 5 Steps on Market Entry</a:t>
            </a:r>
          </a:p>
        </p:txBody>
      </p:sp>
      <p:grpSp>
        <p:nvGrpSpPr>
          <p:cNvPr id="2" name="Group 1">
            <a:extLst>
              <a:ext uri="{FF2B5EF4-FFF2-40B4-BE49-F238E27FC236}">
                <a16:creationId xmlns:a16="http://schemas.microsoft.com/office/drawing/2014/main" id="{4B62AA52-3346-4F0C-89EB-81D38D5A2F46}"/>
              </a:ext>
            </a:extLst>
          </p:cNvPr>
          <p:cNvGrpSpPr/>
          <p:nvPr/>
        </p:nvGrpSpPr>
        <p:grpSpPr>
          <a:xfrm>
            <a:off x="5468388" y="251529"/>
            <a:ext cx="6263640" cy="6360166"/>
            <a:chOff x="5468389" y="622676"/>
            <a:chExt cx="6263640" cy="6955707"/>
          </a:xfrm>
        </p:grpSpPr>
        <p:sp>
          <p:nvSpPr>
            <p:cNvPr id="3" name="Rectangle: Rounded Corners 2">
              <a:extLst>
                <a:ext uri="{FF2B5EF4-FFF2-40B4-BE49-F238E27FC236}">
                  <a16:creationId xmlns:a16="http://schemas.microsoft.com/office/drawing/2014/main" id="{90BF5EBB-260D-40DA-B502-8C319021928D}"/>
                </a:ext>
              </a:extLst>
            </p:cNvPr>
            <p:cNvSpPr/>
            <p:nvPr/>
          </p:nvSpPr>
          <p:spPr>
            <a:xfrm>
              <a:off x="5468389" y="622676"/>
              <a:ext cx="6263640" cy="115791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B7E7751F-C2A4-428E-B961-27995FE08B63}"/>
                </a:ext>
              </a:extLst>
            </p:cNvPr>
            <p:cNvSpPr/>
            <p:nvPr/>
          </p:nvSpPr>
          <p:spPr>
            <a:xfrm>
              <a:off x="6805786" y="622676"/>
              <a:ext cx="4926242" cy="1157919"/>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defTabSz="977900">
                <a:lnSpc>
                  <a:spcPct val="90000"/>
                </a:lnSpc>
                <a:spcBef>
                  <a:spcPct val="0"/>
                </a:spcBef>
                <a:spcAft>
                  <a:spcPct val="35000"/>
                </a:spcAft>
              </a:pPr>
              <a:r>
                <a:rPr lang="en-US" sz="2200">
                  <a:solidFill>
                    <a:srgbClr val="002060"/>
                  </a:solidFill>
                </a:rPr>
                <a:t>Internal Commitment &amp; Capacity</a:t>
              </a:r>
            </a:p>
          </p:txBody>
        </p:sp>
        <p:sp>
          <p:nvSpPr>
            <p:cNvPr id="7" name="Rectangle: Rounded Corners 6">
              <a:extLst>
                <a:ext uri="{FF2B5EF4-FFF2-40B4-BE49-F238E27FC236}">
                  <a16:creationId xmlns:a16="http://schemas.microsoft.com/office/drawing/2014/main" id="{59BD747D-CB46-4FC3-BF95-360A3AD865F9}"/>
                </a:ext>
              </a:extLst>
            </p:cNvPr>
            <p:cNvSpPr/>
            <p:nvPr/>
          </p:nvSpPr>
          <p:spPr>
            <a:xfrm>
              <a:off x="5468389" y="2070076"/>
              <a:ext cx="6263640" cy="115791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4" name="Rectangle 13">
              <a:extLst>
                <a:ext uri="{FF2B5EF4-FFF2-40B4-BE49-F238E27FC236}">
                  <a16:creationId xmlns:a16="http://schemas.microsoft.com/office/drawing/2014/main" id="{1671CB79-25C5-491C-85E0-998F5BF9B0C2}"/>
                </a:ext>
              </a:extLst>
            </p:cNvPr>
            <p:cNvSpPr/>
            <p:nvPr/>
          </p:nvSpPr>
          <p:spPr>
            <a:xfrm>
              <a:off x="5818659" y="2330608"/>
              <a:ext cx="636855" cy="636855"/>
            </a:xfrm>
            <a:prstGeom prst="rect">
              <a:avLst/>
            </a:prstGeom>
            <a:solidFill>
              <a:schemeClr val="bg1">
                <a:lumMod val="95000"/>
              </a:schemeClr>
            </a:solidFill>
            <a:ln>
              <a:noFill/>
            </a:ln>
          </p:spPr>
          <p:style>
            <a:lnRef idx="2">
              <a:scrgbClr r="0" g="0" b="0"/>
            </a:lnRef>
            <a:fillRef idx="1">
              <a:scrgbClr r="0" g="0" b="0"/>
            </a:fillRef>
            <a:effectRef idx="0">
              <a:schemeClr val="accent5">
                <a:hueOff val="-2252848"/>
                <a:satOff val="-5806"/>
                <a:lumOff val="-3922"/>
                <a:alphaOff val="0"/>
              </a:schemeClr>
            </a:effectRef>
            <a:fontRef idx="minor">
              <a:schemeClr val="lt1"/>
            </a:fontRef>
          </p:style>
        </p:sp>
        <p:sp>
          <p:nvSpPr>
            <p:cNvPr id="15" name="Freeform: Shape 14">
              <a:extLst>
                <a:ext uri="{FF2B5EF4-FFF2-40B4-BE49-F238E27FC236}">
                  <a16:creationId xmlns:a16="http://schemas.microsoft.com/office/drawing/2014/main" id="{5039AB9A-0835-4886-B533-831ABE88AD33}"/>
                </a:ext>
              </a:extLst>
            </p:cNvPr>
            <p:cNvSpPr/>
            <p:nvPr/>
          </p:nvSpPr>
          <p:spPr>
            <a:xfrm>
              <a:off x="6805786" y="2070076"/>
              <a:ext cx="4926242" cy="1157919"/>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defTabSz="977900">
                <a:lnSpc>
                  <a:spcPct val="90000"/>
                </a:lnSpc>
                <a:spcBef>
                  <a:spcPct val="0"/>
                </a:spcBef>
                <a:spcAft>
                  <a:spcPct val="35000"/>
                </a:spcAft>
              </a:pPr>
              <a:r>
                <a:rPr lang="en-US" sz="2200">
                  <a:solidFill>
                    <a:srgbClr val="002060"/>
                  </a:solidFill>
                </a:rPr>
                <a:t>Develop an Export Plan</a:t>
              </a:r>
            </a:p>
          </p:txBody>
        </p:sp>
        <p:sp>
          <p:nvSpPr>
            <p:cNvPr id="16" name="Rectangle: Rounded Corners 15">
              <a:extLst>
                <a:ext uri="{FF2B5EF4-FFF2-40B4-BE49-F238E27FC236}">
                  <a16:creationId xmlns:a16="http://schemas.microsoft.com/office/drawing/2014/main" id="{6E85E097-344A-4B89-A37F-6FC8CD16144E}"/>
                </a:ext>
              </a:extLst>
            </p:cNvPr>
            <p:cNvSpPr/>
            <p:nvPr/>
          </p:nvSpPr>
          <p:spPr>
            <a:xfrm>
              <a:off x="5468389" y="3517475"/>
              <a:ext cx="6263640" cy="115791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7" name="Rectangle 16">
              <a:extLst>
                <a:ext uri="{FF2B5EF4-FFF2-40B4-BE49-F238E27FC236}">
                  <a16:creationId xmlns:a16="http://schemas.microsoft.com/office/drawing/2014/main" id="{658989A7-24EE-4CE8-A039-E649737ACE1D}"/>
                </a:ext>
              </a:extLst>
            </p:cNvPr>
            <p:cNvSpPr/>
            <p:nvPr/>
          </p:nvSpPr>
          <p:spPr>
            <a:xfrm>
              <a:off x="5818659" y="3778007"/>
              <a:ext cx="636855" cy="636855"/>
            </a:xfrm>
            <a:prstGeom prst="rect">
              <a:avLst/>
            </a:prstGeom>
            <a:solidFill>
              <a:schemeClr val="bg1">
                <a:lumMod val="95000"/>
              </a:schemeClr>
            </a:solidFill>
            <a:ln>
              <a:noFill/>
            </a:ln>
          </p:spPr>
          <p:style>
            <a:lnRef idx="2">
              <a:scrgbClr r="0" g="0" b="0"/>
            </a:lnRef>
            <a:fillRef idx="1">
              <a:scrgbClr r="0" g="0" b="0"/>
            </a:fillRef>
            <a:effectRef idx="0">
              <a:schemeClr val="accent5">
                <a:hueOff val="-4505695"/>
                <a:satOff val="-11613"/>
                <a:lumOff val="-7843"/>
                <a:alphaOff val="0"/>
              </a:schemeClr>
            </a:effectRef>
            <a:fontRef idx="minor">
              <a:schemeClr val="lt1"/>
            </a:fontRef>
          </p:style>
        </p:sp>
        <p:sp>
          <p:nvSpPr>
            <p:cNvPr id="18" name="Freeform: Shape 17">
              <a:extLst>
                <a:ext uri="{FF2B5EF4-FFF2-40B4-BE49-F238E27FC236}">
                  <a16:creationId xmlns:a16="http://schemas.microsoft.com/office/drawing/2014/main" id="{A8BCB2BC-6AD6-4632-896A-273DC06BB3F4}"/>
                </a:ext>
              </a:extLst>
            </p:cNvPr>
            <p:cNvSpPr/>
            <p:nvPr/>
          </p:nvSpPr>
          <p:spPr>
            <a:xfrm>
              <a:off x="6805786" y="3517475"/>
              <a:ext cx="4926242" cy="1157919"/>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defTabSz="977900">
                <a:lnSpc>
                  <a:spcPct val="90000"/>
                </a:lnSpc>
                <a:spcBef>
                  <a:spcPct val="0"/>
                </a:spcBef>
                <a:spcAft>
                  <a:spcPct val="35000"/>
                </a:spcAft>
              </a:pPr>
              <a:r>
                <a:rPr lang="en-US" sz="2200">
                  <a:solidFill>
                    <a:srgbClr val="002060"/>
                  </a:solidFill>
                </a:rPr>
                <a:t>Conduct Market Research</a:t>
              </a:r>
            </a:p>
          </p:txBody>
        </p:sp>
        <p:sp>
          <p:nvSpPr>
            <p:cNvPr id="19" name="Rectangle: Rounded Corners 18">
              <a:extLst>
                <a:ext uri="{FF2B5EF4-FFF2-40B4-BE49-F238E27FC236}">
                  <a16:creationId xmlns:a16="http://schemas.microsoft.com/office/drawing/2014/main" id="{9868C020-BF66-4F84-B809-8115194D8068}"/>
                </a:ext>
              </a:extLst>
            </p:cNvPr>
            <p:cNvSpPr/>
            <p:nvPr/>
          </p:nvSpPr>
          <p:spPr>
            <a:xfrm>
              <a:off x="5468389" y="4964875"/>
              <a:ext cx="6263640" cy="115791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AD3DC621-F947-4576-9187-6F02516B6AA4}"/>
                </a:ext>
              </a:extLst>
            </p:cNvPr>
            <p:cNvSpPr/>
            <p:nvPr/>
          </p:nvSpPr>
          <p:spPr>
            <a:xfrm>
              <a:off x="6805786" y="6420463"/>
              <a:ext cx="4926242" cy="1157920"/>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defTabSz="977900">
                <a:lnSpc>
                  <a:spcPct val="90000"/>
                </a:lnSpc>
                <a:spcBef>
                  <a:spcPct val="0"/>
                </a:spcBef>
                <a:spcAft>
                  <a:spcPct val="35000"/>
                </a:spcAft>
              </a:pPr>
              <a:r>
                <a:rPr lang="en-US" sz="2200">
                  <a:solidFill>
                    <a:srgbClr val="002060"/>
                  </a:solidFill>
                </a:rPr>
                <a:t>Digital &amp; Online Presence</a:t>
              </a:r>
            </a:p>
          </p:txBody>
        </p:sp>
        <p:sp>
          <p:nvSpPr>
            <p:cNvPr id="4" name="Rectangle 3" descr="Business Growth">
              <a:extLst>
                <a:ext uri="{FF2B5EF4-FFF2-40B4-BE49-F238E27FC236}">
                  <a16:creationId xmlns:a16="http://schemas.microsoft.com/office/drawing/2014/main" id="{CCC460E1-CFF8-499C-8121-24C47A32870D}"/>
                </a:ext>
              </a:extLst>
            </p:cNvPr>
            <p:cNvSpPr/>
            <p:nvPr/>
          </p:nvSpPr>
          <p:spPr>
            <a:xfrm>
              <a:off x="5793751" y="883208"/>
              <a:ext cx="636855" cy="63685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grpSp>
      <p:sp>
        <p:nvSpPr>
          <p:cNvPr id="23" name="Freeform: Shape 22">
            <a:extLst>
              <a:ext uri="{FF2B5EF4-FFF2-40B4-BE49-F238E27FC236}">
                <a16:creationId xmlns:a16="http://schemas.microsoft.com/office/drawing/2014/main" id="{23BC2F09-A7CF-445C-8CD4-C8888D12DFAD}"/>
              </a:ext>
            </a:extLst>
          </p:cNvPr>
          <p:cNvSpPr/>
          <p:nvPr/>
        </p:nvSpPr>
        <p:spPr>
          <a:xfrm>
            <a:off x="6805786" y="4216934"/>
            <a:ext cx="4926242" cy="1058779"/>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defTabSz="977900">
              <a:lnSpc>
                <a:spcPct val="90000"/>
              </a:lnSpc>
              <a:spcBef>
                <a:spcPct val="0"/>
              </a:spcBef>
              <a:spcAft>
                <a:spcPct val="35000"/>
              </a:spcAft>
            </a:pPr>
            <a:r>
              <a:rPr lang="en-US" sz="2200">
                <a:solidFill>
                  <a:srgbClr val="002060"/>
                </a:solidFill>
              </a:rPr>
              <a:t>Strategize Market Entry</a:t>
            </a:r>
          </a:p>
        </p:txBody>
      </p:sp>
      <p:pic>
        <p:nvPicPr>
          <p:cNvPr id="24" name="Graphic 23" descr="Handshake">
            <a:extLst>
              <a:ext uri="{FF2B5EF4-FFF2-40B4-BE49-F238E27FC236}">
                <a16:creationId xmlns:a16="http://schemas.microsoft.com/office/drawing/2014/main" id="{A5DCBCEA-D9F8-40B1-83F8-CB040F9A3A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1281" y="4351168"/>
            <a:ext cx="829438" cy="829438"/>
          </a:xfrm>
          <a:prstGeom prst="rect">
            <a:avLst/>
          </a:prstGeom>
        </p:spPr>
      </p:pic>
      <p:pic>
        <p:nvPicPr>
          <p:cNvPr id="26" name="Graphic 25" descr="Magnifying glass">
            <a:extLst>
              <a:ext uri="{FF2B5EF4-FFF2-40B4-BE49-F238E27FC236}">
                <a16:creationId xmlns:a16="http://schemas.microsoft.com/office/drawing/2014/main" id="{E51A40E2-D48F-4B12-B345-018E76CD71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09449" y="3172212"/>
            <a:ext cx="582329" cy="582329"/>
          </a:xfrm>
          <a:prstGeom prst="rect">
            <a:avLst/>
          </a:prstGeom>
        </p:spPr>
      </p:pic>
      <p:pic>
        <p:nvPicPr>
          <p:cNvPr id="28" name="Graphic 27" descr="Internet">
            <a:extLst>
              <a:ext uri="{FF2B5EF4-FFF2-40B4-BE49-F238E27FC236}">
                <a16:creationId xmlns:a16="http://schemas.microsoft.com/office/drawing/2014/main" id="{C0D0F5A4-F8B9-4920-9C6C-14C3FB3CC8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74027" y="5703744"/>
            <a:ext cx="775628" cy="775628"/>
          </a:xfrm>
          <a:prstGeom prst="rect">
            <a:avLst/>
          </a:prstGeom>
        </p:spPr>
      </p:pic>
      <p:pic>
        <p:nvPicPr>
          <p:cNvPr id="30" name="Graphic 29" descr="Bullseye">
            <a:extLst>
              <a:ext uri="{FF2B5EF4-FFF2-40B4-BE49-F238E27FC236}">
                <a16:creationId xmlns:a16="http://schemas.microsoft.com/office/drawing/2014/main" id="{57BE65CA-B694-4CE7-86C5-23D46B9601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45007" y="1813228"/>
            <a:ext cx="582329" cy="582329"/>
          </a:xfrm>
          <a:prstGeom prst="rect">
            <a:avLst/>
          </a:prstGeom>
        </p:spPr>
      </p:pic>
    </p:spTree>
    <p:extLst>
      <p:ext uri="{BB962C8B-B14F-4D97-AF65-F5344CB8AC3E}">
        <p14:creationId xmlns:p14="http://schemas.microsoft.com/office/powerpoint/2010/main" val="3560219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F9F3F2E-F053-42D6-8C02-EEE407C40B8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133615"/>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a:solidFill>
                  <a:schemeClr val="bg1"/>
                </a:solidFill>
                <a:latin typeface="+mj-lt"/>
              </a:rPr>
              <a:t>Develop a Plan</a:t>
            </a:r>
          </a:p>
        </p:txBody>
      </p:sp>
      <p:sp>
        <p:nvSpPr>
          <p:cNvPr id="3" name="AutoShape 2" descr="Image result for globe"/>
          <p:cNvSpPr>
            <a:spLocks noChangeAspect="1" noChangeArrowheads="1"/>
          </p:cNvSpPr>
          <p:nvPr/>
        </p:nvSpPr>
        <p:spPr bwMode="auto">
          <a:xfrm>
            <a:off x="129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7" name="Content Placeholder 6">
            <a:extLst>
              <a:ext uri="{FF2B5EF4-FFF2-40B4-BE49-F238E27FC236}">
                <a16:creationId xmlns:a16="http://schemas.microsoft.com/office/drawing/2014/main" id="{7F10A852-7A29-4E5C-BFCC-B86896519A8B}"/>
              </a:ext>
            </a:extLst>
          </p:cNvPr>
          <p:cNvSpPr>
            <a:spLocks noGrp="1"/>
          </p:cNvSpPr>
          <p:nvPr>
            <p:ph sz="half" idx="1"/>
          </p:nvPr>
        </p:nvSpPr>
        <p:spPr>
          <a:xfrm>
            <a:off x="0" y="2267148"/>
            <a:ext cx="5349240" cy="3987355"/>
          </a:xfrm>
        </p:spPr>
        <p:txBody>
          <a:bodyPr/>
          <a:lstStyle/>
          <a:p>
            <a:pPr marL="429909" indent="-342900"/>
            <a:r>
              <a:rPr lang="en-US" sz="2400" b="1">
                <a:solidFill>
                  <a:schemeClr val="tx2"/>
                </a:solidFill>
                <a:latin typeface="Trebuchet MS" panose="020B0603020202020204" pitchFamily="34" charset="0"/>
              </a:rPr>
              <a:t>Contact your local </a:t>
            </a:r>
            <a:r>
              <a:rPr lang="en-US" sz="2400" b="1">
                <a:solidFill>
                  <a:schemeClr val="tx2"/>
                </a:solidFill>
                <a:latin typeface="Trebuchet MS" panose="020B0603020202020204" pitchFamily="34" charset="0"/>
                <a:hlinkClick r:id="rId3"/>
              </a:rPr>
              <a:t>SBDC</a:t>
            </a:r>
            <a:endParaRPr lang="en-US" sz="2400" b="1">
              <a:solidFill>
                <a:schemeClr val="tx2"/>
              </a:solidFill>
              <a:latin typeface="Trebuchet MS" panose="020B0603020202020204" pitchFamily="34" charset="0"/>
            </a:endParaRPr>
          </a:p>
          <a:p>
            <a:pPr marL="429909" indent="-342900"/>
            <a:r>
              <a:rPr lang="en-US" sz="2400" b="1">
                <a:solidFill>
                  <a:schemeClr val="tx2"/>
                </a:solidFill>
                <a:latin typeface="Trebuchet MS" panose="020B0603020202020204" pitchFamily="34" charset="0"/>
                <a:hlinkClick r:id="rId4"/>
              </a:rPr>
              <a:t>Sample Business Plans</a:t>
            </a:r>
            <a:endParaRPr lang="en-US" sz="2400" b="1">
              <a:solidFill>
                <a:schemeClr val="tx2"/>
              </a:solidFill>
              <a:latin typeface="Trebuchet MS" panose="020B0603020202020204" pitchFamily="34" charset="0"/>
            </a:endParaRPr>
          </a:p>
          <a:p>
            <a:pPr marL="544209" lvl="1" indent="0">
              <a:buNone/>
            </a:pPr>
            <a:endParaRPr lang="en-US" sz="2000">
              <a:solidFill>
                <a:schemeClr val="tx2"/>
              </a:solidFill>
              <a:latin typeface="Trebuchet MS" panose="020B0603020202020204" pitchFamily="34" charset="0"/>
            </a:endParaRPr>
          </a:p>
          <a:p>
            <a:endParaRPr lang="en-US"/>
          </a:p>
        </p:txBody>
      </p:sp>
      <p:sp>
        <p:nvSpPr>
          <p:cNvPr id="8" name="Content Placeholder 7">
            <a:extLst>
              <a:ext uri="{FF2B5EF4-FFF2-40B4-BE49-F238E27FC236}">
                <a16:creationId xmlns:a16="http://schemas.microsoft.com/office/drawing/2014/main" id="{FE64714B-0F91-483A-94CB-A077669711C1}"/>
              </a:ext>
            </a:extLst>
          </p:cNvPr>
          <p:cNvSpPr>
            <a:spLocks noGrp="1"/>
          </p:cNvSpPr>
          <p:nvPr>
            <p:ph sz="half" idx="2"/>
          </p:nvPr>
        </p:nvSpPr>
        <p:spPr>
          <a:xfrm>
            <a:off x="7079226" y="2286000"/>
            <a:ext cx="5071408" cy="3840163"/>
          </a:xfrm>
        </p:spPr>
        <p:txBody>
          <a:bodyPr/>
          <a:lstStyle/>
          <a:p>
            <a:pPr marL="429909" indent="-342900"/>
            <a:r>
              <a:rPr lang="en-US" sz="2400" b="1">
                <a:solidFill>
                  <a:schemeClr val="tx2"/>
                </a:solidFill>
                <a:latin typeface="Trebuchet MS" panose="020B0603020202020204" pitchFamily="34" charset="0"/>
              </a:rPr>
              <a:t>Contact </a:t>
            </a:r>
            <a:r>
              <a:rPr lang="en-US" sz="2400" b="1">
                <a:solidFill>
                  <a:schemeClr val="tx2"/>
                </a:solidFill>
                <a:latin typeface="Trebuchet MS" panose="020B0603020202020204" pitchFamily="34" charset="0"/>
                <a:hlinkClick r:id="rId5"/>
              </a:rPr>
              <a:t>CS New Orleans</a:t>
            </a:r>
            <a:endParaRPr lang="en-US" sz="2400" b="1">
              <a:solidFill>
                <a:schemeClr val="tx2"/>
              </a:solidFill>
              <a:latin typeface="Trebuchet MS" panose="020B0603020202020204" pitchFamily="34" charset="0"/>
            </a:endParaRPr>
          </a:p>
          <a:p>
            <a:pPr marL="429909" indent="-342900"/>
            <a:r>
              <a:rPr lang="en-US" sz="2400" b="1">
                <a:solidFill>
                  <a:schemeClr val="tx2"/>
                </a:solidFill>
                <a:latin typeface="Trebuchet MS" panose="020B0603020202020204" pitchFamily="34" charset="0"/>
                <a:hlinkClick r:id="rId6"/>
              </a:rPr>
              <a:t>Sample Export Plans</a:t>
            </a:r>
            <a:endParaRPr lang="en-US"/>
          </a:p>
        </p:txBody>
      </p:sp>
      <p:sp>
        <p:nvSpPr>
          <p:cNvPr id="9" name="Rectangle 8">
            <a:extLst>
              <a:ext uri="{FF2B5EF4-FFF2-40B4-BE49-F238E27FC236}">
                <a16:creationId xmlns:a16="http://schemas.microsoft.com/office/drawing/2014/main" id="{00A7807F-0043-4BA5-A528-4AD4A598A57D}"/>
              </a:ext>
            </a:extLst>
          </p:cNvPr>
          <p:cNvSpPr/>
          <p:nvPr/>
        </p:nvSpPr>
        <p:spPr>
          <a:xfrm>
            <a:off x="0" y="1266966"/>
            <a:ext cx="5562600" cy="861774"/>
          </a:xfrm>
          <a:prstGeom prst="rect">
            <a:avLst/>
          </a:prstGeom>
        </p:spPr>
        <p:txBody>
          <a:bodyPr wrap="square" anchor="ctr">
            <a:spAutoFit/>
          </a:bodyPr>
          <a:lstStyle/>
          <a:p>
            <a:pPr algn="ctr"/>
            <a:r>
              <a:rPr lang="en-US" sz="5000" b="1">
                <a:solidFill>
                  <a:srgbClr val="002060"/>
                </a:solidFill>
                <a:latin typeface="Trebuchet MS" panose="020B0603020202020204" pitchFamily="34" charset="0"/>
              </a:rPr>
              <a:t>No Business Plan?</a:t>
            </a:r>
          </a:p>
        </p:txBody>
      </p:sp>
      <p:sp>
        <p:nvSpPr>
          <p:cNvPr id="10" name="Rectangle 9">
            <a:extLst>
              <a:ext uri="{FF2B5EF4-FFF2-40B4-BE49-F238E27FC236}">
                <a16:creationId xmlns:a16="http://schemas.microsoft.com/office/drawing/2014/main" id="{6CF96247-B1F7-4860-BADE-6FEE9EFCC149}"/>
              </a:ext>
            </a:extLst>
          </p:cNvPr>
          <p:cNvSpPr/>
          <p:nvPr/>
        </p:nvSpPr>
        <p:spPr>
          <a:xfrm>
            <a:off x="6629402" y="1266966"/>
            <a:ext cx="5562600" cy="861774"/>
          </a:xfrm>
          <a:prstGeom prst="rect">
            <a:avLst/>
          </a:prstGeom>
        </p:spPr>
        <p:txBody>
          <a:bodyPr wrap="square" anchor="ctr">
            <a:spAutoFit/>
          </a:bodyPr>
          <a:lstStyle/>
          <a:p>
            <a:pPr algn="ctr"/>
            <a:r>
              <a:rPr lang="en-US" sz="5000" b="1">
                <a:solidFill>
                  <a:srgbClr val="002060"/>
                </a:solidFill>
                <a:latin typeface="Trebuchet MS" panose="020B0603020202020204" pitchFamily="34" charset="0"/>
              </a:rPr>
              <a:t>No Export Plan?</a:t>
            </a:r>
          </a:p>
        </p:txBody>
      </p:sp>
      <p:pic>
        <p:nvPicPr>
          <p:cNvPr id="11" name="Picture 10" descr="Logo&#10;&#10;Description automatically generated">
            <a:hlinkClick r:id="rId5"/>
            <a:extLst>
              <a:ext uri="{FF2B5EF4-FFF2-40B4-BE49-F238E27FC236}">
                <a16:creationId xmlns:a16="http://schemas.microsoft.com/office/drawing/2014/main" id="{7E24B05B-FFE6-49D0-9F38-9922032954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274" y="3429000"/>
            <a:ext cx="1483809" cy="2401490"/>
          </a:xfrm>
          <a:prstGeom prst="rect">
            <a:avLst/>
          </a:prstGeom>
        </p:spPr>
      </p:pic>
      <p:pic>
        <p:nvPicPr>
          <p:cNvPr id="13" name="Picture 12" descr="Text&#10;&#10;Description automatically generated">
            <a:hlinkClick r:id="rId8"/>
            <a:extLst>
              <a:ext uri="{FF2B5EF4-FFF2-40B4-BE49-F238E27FC236}">
                <a16:creationId xmlns:a16="http://schemas.microsoft.com/office/drawing/2014/main" id="{8D044300-6035-4371-A68D-DDE6516EC6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400" y="3876034"/>
            <a:ext cx="2437532" cy="1507421"/>
          </a:xfrm>
          <a:prstGeom prst="rect">
            <a:avLst/>
          </a:prstGeom>
        </p:spPr>
      </p:pic>
      <p:sp>
        <p:nvSpPr>
          <p:cNvPr id="14" name="Rectangle 13">
            <a:extLst>
              <a:ext uri="{FF2B5EF4-FFF2-40B4-BE49-F238E27FC236}">
                <a16:creationId xmlns:a16="http://schemas.microsoft.com/office/drawing/2014/main" id="{313A9A99-DE9A-487B-AE1C-8616120FC933}"/>
              </a:ext>
            </a:extLst>
          </p:cNvPr>
          <p:cNvSpPr/>
          <p:nvPr/>
        </p:nvSpPr>
        <p:spPr>
          <a:xfrm>
            <a:off x="1659118" y="5975927"/>
            <a:ext cx="8286160" cy="882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13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38D5CCA-F936-43A6-A2E8-46DCC4770E31}"/>
              </a:ext>
            </a:extLst>
          </p:cNvPr>
          <p:cNvSpPr>
            <a:spLocks noGrp="1"/>
          </p:cNvSpPr>
          <p:nvPr>
            <p:ph type="body" sz="half" idx="2"/>
          </p:nvPr>
        </p:nvSpPr>
        <p:spPr>
          <a:xfrm>
            <a:off x="157553" y="3147461"/>
            <a:ext cx="4484203" cy="3441311"/>
          </a:xfrm>
        </p:spPr>
        <p:txBody>
          <a:bodyPr>
            <a:normAutofit/>
          </a:bodyPr>
          <a:lstStyle/>
          <a:p>
            <a:pPr algn="ctr"/>
            <a:r>
              <a:rPr lang="en-US" sz="2000" b="1" dirty="0">
                <a:solidFill>
                  <a:srgbClr val="1B3C65"/>
                </a:solidFill>
              </a:rPr>
              <a:t>Benefits:</a:t>
            </a:r>
          </a:p>
          <a:p>
            <a:pPr marL="285750" indent="-285750">
              <a:lnSpc>
                <a:spcPct val="150000"/>
              </a:lnSpc>
              <a:buFont typeface="Arial" panose="020B0604020202020204" pitchFamily="34" charset="0"/>
              <a:buChar char="•"/>
            </a:pPr>
            <a:r>
              <a:rPr lang="en-US" sz="1800" dirty="0"/>
              <a:t>Ranks markets based on factors significant to exporting</a:t>
            </a:r>
          </a:p>
          <a:p>
            <a:pPr marL="285750" indent="-285750">
              <a:lnSpc>
                <a:spcPct val="150000"/>
              </a:lnSpc>
              <a:buFont typeface="Arial" panose="020B0604020202020204" pitchFamily="34" charset="0"/>
              <a:buChar char="•"/>
            </a:pPr>
            <a:r>
              <a:rPr lang="en-US" sz="1800" dirty="0"/>
              <a:t>Countries and weighting can be adjusted</a:t>
            </a:r>
          </a:p>
          <a:p>
            <a:pPr marL="285750" indent="-285750">
              <a:lnSpc>
                <a:spcPct val="150000"/>
              </a:lnSpc>
              <a:buFont typeface="Arial" panose="020B0604020202020204" pitchFamily="34" charset="0"/>
              <a:buChar char="•"/>
            </a:pPr>
            <a:r>
              <a:rPr lang="en-US" sz="1800" dirty="0"/>
              <a:t>Narrows selection when considering logistics, import, translation and litigation costs.</a:t>
            </a:r>
          </a:p>
          <a:p>
            <a:endParaRPr lang="en-US" sz="1800" dirty="0"/>
          </a:p>
        </p:txBody>
      </p:sp>
      <p:sp>
        <p:nvSpPr>
          <p:cNvPr id="9" name="Rectangle 8">
            <a:extLst>
              <a:ext uri="{FF2B5EF4-FFF2-40B4-BE49-F238E27FC236}">
                <a16:creationId xmlns:a16="http://schemas.microsoft.com/office/drawing/2014/main" id="{9180DA86-3D60-43CE-B655-9D2760D7F6F5}"/>
              </a:ext>
            </a:extLst>
          </p:cNvPr>
          <p:cNvSpPr/>
          <p:nvPr/>
        </p:nvSpPr>
        <p:spPr>
          <a:xfrm>
            <a:off x="0" y="1255354"/>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73AF12F-C25F-44E8-A6DE-8ACD76CA0A67}"/>
              </a:ext>
            </a:extLst>
          </p:cNvPr>
          <p:cNvSpPr txBox="1">
            <a:spLocks/>
          </p:cNvSpPr>
          <p:nvPr/>
        </p:nvSpPr>
        <p:spPr>
          <a:xfrm>
            <a:off x="396441" y="1255353"/>
            <a:ext cx="4484199" cy="1737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a:solidFill>
                  <a:schemeClr val="bg1"/>
                </a:solidFill>
              </a:rPr>
              <a:t>The Commercial Service’s </a:t>
            </a:r>
          </a:p>
          <a:p>
            <a:r>
              <a:rPr lang="en-US" b="1" dirty="0">
                <a:solidFill>
                  <a:schemeClr val="bg1"/>
                </a:solidFill>
              </a:rPr>
              <a:t>Market Diversification Tool</a:t>
            </a:r>
          </a:p>
        </p:txBody>
      </p:sp>
      <p:cxnSp>
        <p:nvCxnSpPr>
          <p:cNvPr id="11" name="Straight Connector 10">
            <a:extLst>
              <a:ext uri="{FF2B5EF4-FFF2-40B4-BE49-F238E27FC236}">
                <a16:creationId xmlns:a16="http://schemas.microsoft.com/office/drawing/2014/main" id="{42AB33C6-4424-4A2F-8063-C9696C16AFC4}"/>
              </a:ext>
            </a:extLst>
          </p:cNvPr>
          <p:cNvCxnSpPr>
            <a:cxnSpLocks/>
          </p:cNvCxnSpPr>
          <p:nvPr/>
        </p:nvCxnSpPr>
        <p:spPr>
          <a:xfrm>
            <a:off x="270677" y="1670352"/>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83C8BFD-D857-4562-B94A-D73611A0A130}"/>
              </a:ext>
            </a:extLst>
          </p:cNvPr>
          <p:cNvGrpSpPr/>
          <p:nvPr/>
        </p:nvGrpSpPr>
        <p:grpSpPr>
          <a:xfrm>
            <a:off x="4880639" y="1255353"/>
            <a:ext cx="7153807" cy="5404259"/>
            <a:chOff x="5259078" y="754880"/>
            <a:chExt cx="6514616" cy="4478678"/>
          </a:xfrm>
        </p:grpSpPr>
        <p:pic>
          <p:nvPicPr>
            <p:cNvPr id="6" name="Picture 5">
              <a:extLst>
                <a:ext uri="{FF2B5EF4-FFF2-40B4-BE49-F238E27FC236}">
                  <a16:creationId xmlns:a16="http://schemas.microsoft.com/office/drawing/2014/main" id="{9138D1EE-D065-465C-9D9E-CDD66B34DA86}"/>
                </a:ext>
              </a:extLst>
            </p:cNvPr>
            <p:cNvPicPr>
              <a:picLocks noChangeAspect="1"/>
            </p:cNvPicPr>
            <p:nvPr/>
          </p:nvPicPr>
          <p:blipFill rotWithShape="1">
            <a:blip r:embed="rId2"/>
            <a:srcRect r="6044"/>
            <a:stretch/>
          </p:blipFill>
          <p:spPr>
            <a:xfrm>
              <a:off x="5259078" y="754880"/>
              <a:ext cx="6514616" cy="1809910"/>
            </a:xfrm>
            <a:prstGeom prst="rect">
              <a:avLst/>
            </a:prstGeom>
            <a:ln>
              <a:solidFill>
                <a:srgbClr val="296D9C"/>
              </a:solidFill>
            </a:ln>
          </p:spPr>
        </p:pic>
        <p:pic>
          <p:nvPicPr>
            <p:cNvPr id="7" name="Picture 6">
              <a:extLst>
                <a:ext uri="{FF2B5EF4-FFF2-40B4-BE49-F238E27FC236}">
                  <a16:creationId xmlns:a16="http://schemas.microsoft.com/office/drawing/2014/main" id="{46A352CE-EF18-41C6-BAE7-1A045424DC6B}"/>
                </a:ext>
              </a:extLst>
            </p:cNvPr>
            <p:cNvPicPr>
              <a:picLocks noChangeAspect="1"/>
            </p:cNvPicPr>
            <p:nvPr/>
          </p:nvPicPr>
          <p:blipFill>
            <a:blip r:embed="rId3"/>
            <a:stretch>
              <a:fillRect/>
            </a:stretch>
          </p:blipFill>
          <p:spPr>
            <a:xfrm>
              <a:off x="5259078" y="2564790"/>
              <a:ext cx="6514616" cy="2668768"/>
            </a:xfrm>
            <a:prstGeom prst="rect">
              <a:avLst/>
            </a:prstGeom>
            <a:ln>
              <a:solidFill>
                <a:srgbClr val="296D9C"/>
              </a:solidFill>
            </a:ln>
          </p:spPr>
        </p:pic>
      </p:grpSp>
      <p:sp>
        <p:nvSpPr>
          <p:cNvPr id="13" name="TextBox 12">
            <a:extLst>
              <a:ext uri="{FF2B5EF4-FFF2-40B4-BE49-F238E27FC236}">
                <a16:creationId xmlns:a16="http://schemas.microsoft.com/office/drawing/2014/main" id="{C93EF1B2-D1EF-AC6A-475B-C42B6A45F697}"/>
              </a:ext>
            </a:extLst>
          </p:cNvPr>
          <p:cNvSpPr txBox="1"/>
          <p:nvPr/>
        </p:nvSpPr>
        <p:spPr>
          <a:xfrm>
            <a:off x="0" y="133615"/>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dirty="0">
                <a:solidFill>
                  <a:schemeClr val="bg1"/>
                </a:solidFill>
                <a:latin typeface="+mj-lt"/>
              </a:rPr>
              <a:t>Conduct Market Research</a:t>
            </a:r>
          </a:p>
        </p:txBody>
      </p:sp>
    </p:spTree>
    <p:extLst>
      <p:ext uri="{BB962C8B-B14F-4D97-AF65-F5344CB8AC3E}">
        <p14:creationId xmlns:p14="http://schemas.microsoft.com/office/powerpoint/2010/main" val="268916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D61A2A0-B0F3-40D5-8DEE-D91137DE1865}"/>
              </a:ext>
            </a:extLst>
          </p:cNvPr>
          <p:cNvSpPr>
            <a:spLocks noGrp="1"/>
          </p:cNvSpPr>
          <p:nvPr>
            <p:ph idx="1"/>
          </p:nvPr>
        </p:nvSpPr>
        <p:spPr>
          <a:xfrm>
            <a:off x="282804" y="1357460"/>
            <a:ext cx="11679811" cy="4656842"/>
          </a:xfrm>
        </p:spPr>
        <p:txBody>
          <a:bodyPr>
            <a:normAutofit/>
          </a:bodyPr>
          <a:lstStyle/>
          <a:p>
            <a:pPr marL="285750" indent="-285750">
              <a:buFont typeface="Arial" panose="020B0604020202020204" pitchFamily="34" charset="0"/>
              <a:buChar char="•"/>
            </a:pPr>
            <a:r>
              <a:rPr lang="en-US" sz="3200" dirty="0">
                <a:hlinkClick r:id="rId2"/>
              </a:rPr>
              <a:t>Country Commercial Guides</a:t>
            </a:r>
            <a:endParaRPr lang="en-US" sz="3200" dirty="0"/>
          </a:p>
          <a:p>
            <a:pPr marL="285750" indent="-285750">
              <a:buFont typeface="Arial" panose="020B0604020202020204" pitchFamily="34" charset="0"/>
              <a:buChar char="•"/>
            </a:pPr>
            <a:r>
              <a:rPr lang="en-US" sz="3200" dirty="0"/>
              <a:t>Industry News</a:t>
            </a:r>
          </a:p>
          <a:p>
            <a:pPr marL="285750" indent="-285750">
              <a:buFont typeface="Arial" panose="020B0604020202020204" pitchFamily="34" charset="0"/>
              <a:buChar char="•"/>
            </a:pPr>
            <a:r>
              <a:rPr lang="en-US" sz="3200" dirty="0"/>
              <a:t>Domestic Trade Events</a:t>
            </a:r>
          </a:p>
          <a:p>
            <a:pPr marL="285750" indent="-285750">
              <a:buFont typeface="Arial" panose="020B0604020202020204" pitchFamily="34" charset="0"/>
              <a:buChar char="•"/>
            </a:pPr>
            <a:r>
              <a:rPr lang="en-US" sz="3200" dirty="0"/>
              <a:t>Your own website traffic &amp; social media footprint + connections</a:t>
            </a:r>
          </a:p>
          <a:p>
            <a:pPr marL="461963"/>
            <a:r>
              <a:rPr lang="en-US" sz="3200" dirty="0"/>
              <a:t>(</a:t>
            </a:r>
            <a:r>
              <a:rPr lang="en-US" sz="3200" u="sng" dirty="0">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3"/>
              </a:rPr>
              <a:t>Get in touch</a:t>
            </a:r>
            <a:r>
              <a:rPr lang="en-US" sz="3200" dirty="0">
                <a:effectLst/>
                <a:latin typeface="Calibri" panose="020F0502020204030204" pitchFamily="34" charset="0"/>
                <a:ea typeface="Yu Mincho" panose="02020400000000000000" pitchFamily="18" charset="-128"/>
                <a:cs typeface="Arial" panose="020B0604020202020204" pitchFamily="34" charset="0"/>
              </a:rPr>
              <a:t> for a quick analysis of your existing website and how to easily make it more appealing to the right kind of foreign buyers.)</a:t>
            </a:r>
          </a:p>
          <a:p>
            <a:pPr marL="285750" indent="-285750">
              <a:buFont typeface="Arial" panose="020B0604020202020204" pitchFamily="34" charset="0"/>
              <a:buChar char="•"/>
            </a:pPr>
            <a:r>
              <a:rPr lang="en-US" sz="3200" dirty="0">
                <a:hlinkClick r:id="rId4"/>
              </a:rPr>
              <a:t>Market Diversification Tool</a:t>
            </a:r>
            <a:endParaRPr lang="en-US" sz="3200" dirty="0"/>
          </a:p>
        </p:txBody>
      </p:sp>
      <p:sp>
        <p:nvSpPr>
          <p:cNvPr id="8" name="TextBox 7">
            <a:extLst>
              <a:ext uri="{FF2B5EF4-FFF2-40B4-BE49-F238E27FC236}">
                <a16:creationId xmlns:a16="http://schemas.microsoft.com/office/drawing/2014/main" id="{34C944B2-8346-E2CF-0436-7AB593E2E094}"/>
              </a:ext>
            </a:extLst>
          </p:cNvPr>
          <p:cNvSpPr txBox="1"/>
          <p:nvPr/>
        </p:nvSpPr>
        <p:spPr>
          <a:xfrm>
            <a:off x="0" y="39345"/>
            <a:ext cx="12192000" cy="848573"/>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800" dirty="0">
                <a:solidFill>
                  <a:schemeClr val="bg1"/>
                </a:solidFill>
                <a:latin typeface="+mj-lt"/>
              </a:rPr>
              <a:t>Commercial Service Market Research Resources</a:t>
            </a:r>
          </a:p>
        </p:txBody>
      </p:sp>
    </p:spTree>
    <p:extLst>
      <p:ext uri="{BB962C8B-B14F-4D97-AF65-F5344CB8AC3E}">
        <p14:creationId xmlns:p14="http://schemas.microsoft.com/office/powerpoint/2010/main" val="1884834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1A2D10D-91DB-40FD-8503-061A5018528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9A8969F-73B3-4502-B3D2-E0463E9CC0FB}"/>
              </a:ext>
            </a:extLst>
          </p:cNvPr>
          <p:cNvSpPr/>
          <p:nvPr/>
        </p:nvSpPr>
        <p:spPr>
          <a:xfrm>
            <a:off x="-2" y="0"/>
            <a:ext cx="12192001" cy="6858000"/>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2" y="3440116"/>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1521961" y="3858936"/>
            <a:ext cx="0" cy="10283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1521961" y="4035017"/>
            <a:ext cx="9932723" cy="665119"/>
          </a:xfrm>
          <a:prstGeom prst="rect">
            <a:avLst/>
          </a:prstGeom>
        </p:spPr>
        <p:txBody>
          <a:bodyPr vert="horz" lIns="109728" tIns="54864" rIns="109728" bIns="54864"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a:solidFill>
                  <a:schemeClr val="bg1"/>
                </a:solidFill>
              </a:rPr>
              <a:t>Market Entry – Methods &amp; Channels</a:t>
            </a:r>
            <a:endParaRPr lang="en-US" sz="4800" b="1">
              <a:solidFill>
                <a:schemeClr val="bg1"/>
              </a:solidFill>
            </a:endParaRPr>
          </a:p>
        </p:txBody>
      </p:sp>
    </p:spTree>
    <p:extLst>
      <p:ext uri="{BB962C8B-B14F-4D97-AF65-F5344CB8AC3E}">
        <p14:creationId xmlns:p14="http://schemas.microsoft.com/office/powerpoint/2010/main" val="2702451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7A68A-5E34-4996-8C6D-A3D1B61F997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B8B611E-527C-4726-9F3C-CF7A55CA7D87}"/>
              </a:ext>
            </a:extLst>
          </p:cNvPr>
          <p:cNvSpPr>
            <a:spLocks noGrp="1"/>
          </p:cNvSpPr>
          <p:nvPr>
            <p:ph idx="1"/>
          </p:nvPr>
        </p:nvSpPr>
        <p:spPr/>
        <p:txBody>
          <a:bodyPr/>
          <a:lstStyle/>
          <a:p>
            <a:endParaRPr lang="en-US"/>
          </a:p>
        </p:txBody>
      </p:sp>
      <p:pic>
        <p:nvPicPr>
          <p:cNvPr id="4" name="Picture 2">
            <a:extLst>
              <a:ext uri="{FF2B5EF4-FFF2-40B4-BE49-F238E27FC236}">
                <a16:creationId xmlns:a16="http://schemas.microsoft.com/office/drawing/2014/main" id="{905D0A27-330B-4E61-B7A6-75EA427BE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23" y="-13736"/>
            <a:ext cx="10796732" cy="6871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41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23F5-801B-4232-BE2E-91E48AC741AA}"/>
              </a:ext>
            </a:extLst>
          </p:cNvPr>
          <p:cNvSpPr>
            <a:spLocks noGrp="1"/>
          </p:cNvSpPr>
          <p:nvPr>
            <p:ph type="title"/>
          </p:nvPr>
        </p:nvSpPr>
        <p:spPr>
          <a:xfrm>
            <a:off x="292231" y="101172"/>
            <a:ext cx="11561190" cy="586982"/>
          </a:xfrm>
        </p:spPr>
        <p:txBody>
          <a:bodyPr>
            <a:normAutofit fontScale="90000"/>
          </a:bodyPr>
          <a:lstStyle/>
          <a:p>
            <a:pPr algn="ctr"/>
            <a:r>
              <a:rPr lang="en-US" sz="4400" dirty="0">
                <a:solidFill>
                  <a:srgbClr val="FF0000"/>
                </a:solidFill>
              </a:rPr>
              <a:t>1.</a:t>
            </a:r>
            <a:r>
              <a:rPr lang="en-US" sz="4400" dirty="0"/>
              <a:t> Who is your customer? </a:t>
            </a:r>
            <a:r>
              <a:rPr lang="en-US" sz="4400" dirty="0">
                <a:solidFill>
                  <a:srgbClr val="FF0000"/>
                </a:solidFill>
              </a:rPr>
              <a:t>2.</a:t>
            </a:r>
            <a:r>
              <a:rPr lang="en-US" sz="4400" dirty="0"/>
              <a:t> Where are they located?</a:t>
            </a:r>
            <a:endParaRPr lang="en-US" dirty="0"/>
          </a:p>
        </p:txBody>
      </p:sp>
      <p:pic>
        <p:nvPicPr>
          <p:cNvPr id="5" name="Picture 2" descr="World Bazaar Festival">
            <a:extLst>
              <a:ext uri="{FF2B5EF4-FFF2-40B4-BE49-F238E27FC236}">
                <a16:creationId xmlns:a16="http://schemas.microsoft.com/office/drawing/2014/main" id="{B085D2A1-ABCB-4FC0-905B-0CFDC6CF2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940" y="744478"/>
            <a:ext cx="9156142" cy="610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4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C3757E3-4E1A-9D33-BA4F-E3214E058FD3}"/>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3600" b="1" kern="1200">
                <a:solidFill>
                  <a:srgbClr val="FFFFFF"/>
                </a:solidFill>
                <a:latin typeface="+mj-lt"/>
                <a:ea typeface="+mj-ea"/>
                <a:cs typeface="+mj-cs"/>
              </a:rPr>
              <a:t>U.S. Free Trade </a:t>
            </a:r>
            <a:br>
              <a:rPr lang="en-US" sz="3600" b="1" kern="1200">
                <a:solidFill>
                  <a:srgbClr val="FFFFFF"/>
                </a:solidFill>
                <a:latin typeface="+mj-lt"/>
                <a:ea typeface="+mj-ea"/>
                <a:cs typeface="+mj-cs"/>
              </a:rPr>
            </a:br>
            <a:r>
              <a:rPr lang="en-US" sz="3600" b="1" kern="1200">
                <a:solidFill>
                  <a:srgbClr val="FFFFFF"/>
                </a:solidFill>
                <a:latin typeface="+mj-lt"/>
                <a:ea typeface="+mj-ea"/>
                <a:cs typeface="+mj-cs"/>
              </a:rPr>
              <a:t>Agreements</a:t>
            </a:r>
          </a:p>
        </p:txBody>
      </p:sp>
      <p:sp>
        <p:nvSpPr>
          <p:cNvPr id="4" name="Text Placeholder 3">
            <a:extLst>
              <a:ext uri="{FF2B5EF4-FFF2-40B4-BE49-F238E27FC236}">
                <a16:creationId xmlns:a16="http://schemas.microsoft.com/office/drawing/2014/main" id="{45726D36-1CCB-28FB-95EC-568403F959C7}"/>
              </a:ext>
            </a:extLst>
          </p:cNvPr>
          <p:cNvSpPr>
            <a:spLocks noGrp="1"/>
          </p:cNvSpPr>
          <p:nvPr>
            <p:ph type="body" sz="half" idx="2"/>
          </p:nvPr>
        </p:nvSpPr>
        <p:spPr>
          <a:xfrm>
            <a:off x="1139635" y="2546161"/>
            <a:ext cx="3200451" cy="2985929"/>
          </a:xfrm>
        </p:spPr>
        <p:txBody>
          <a:bodyPr vert="horz" lIns="91440" tIns="45720" rIns="91440" bIns="45720" numCol="2" rtlCol="0" anchor="t">
            <a:normAutofit/>
          </a:bodyPr>
          <a:lstStyle/>
          <a:p>
            <a:pPr indent="-228600">
              <a:buFont typeface="Arial" panose="020B0604020202020204" pitchFamily="34" charset="0"/>
              <a:buChar char="•"/>
            </a:pPr>
            <a:r>
              <a:rPr lang="en-US" sz="1100" b="1" i="0" u="none" strike="noStrike">
                <a:solidFill>
                  <a:srgbClr val="FEFFFF"/>
                </a:solidFill>
                <a:effectLst/>
                <a:hlinkClick r:id="rId3">
                  <a:extLst>
                    <a:ext uri="{A12FA001-AC4F-418D-AE19-62706E023703}">
                      <ahyp:hlinkClr xmlns:ahyp="http://schemas.microsoft.com/office/drawing/2018/hyperlinkcolor" val="tx"/>
                    </a:ext>
                  </a:extLst>
                </a:hlinkClick>
              </a:rPr>
              <a:t>Australia</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4">
                  <a:extLst>
                    <a:ext uri="{A12FA001-AC4F-418D-AE19-62706E023703}">
                      <ahyp:hlinkClr xmlns:ahyp="http://schemas.microsoft.com/office/drawing/2018/hyperlinkcolor" val="tx"/>
                    </a:ext>
                  </a:extLst>
                </a:hlinkClick>
              </a:rPr>
              <a:t>Bahrain</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5">
                  <a:extLst>
                    <a:ext uri="{A12FA001-AC4F-418D-AE19-62706E023703}">
                      <ahyp:hlinkClr xmlns:ahyp="http://schemas.microsoft.com/office/drawing/2018/hyperlinkcolor" val="tx"/>
                    </a:ext>
                  </a:extLst>
                </a:hlinkClick>
              </a:rPr>
              <a:t>Canada</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6">
                  <a:extLst>
                    <a:ext uri="{A12FA001-AC4F-418D-AE19-62706E023703}">
                      <ahyp:hlinkClr xmlns:ahyp="http://schemas.microsoft.com/office/drawing/2018/hyperlinkcolor" val="tx"/>
                    </a:ext>
                  </a:extLst>
                </a:hlinkClick>
              </a:rPr>
              <a:t>Chile</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7">
                  <a:extLst>
                    <a:ext uri="{A12FA001-AC4F-418D-AE19-62706E023703}">
                      <ahyp:hlinkClr xmlns:ahyp="http://schemas.microsoft.com/office/drawing/2018/hyperlinkcolor" val="tx"/>
                    </a:ext>
                  </a:extLst>
                </a:hlinkClick>
              </a:rPr>
              <a:t>Colombia</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8">
                  <a:extLst>
                    <a:ext uri="{A12FA001-AC4F-418D-AE19-62706E023703}">
                      <ahyp:hlinkClr xmlns:ahyp="http://schemas.microsoft.com/office/drawing/2018/hyperlinkcolor" val="tx"/>
                    </a:ext>
                  </a:extLst>
                </a:hlinkClick>
              </a:rPr>
              <a:t>Costa Rica</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8">
                  <a:extLst>
                    <a:ext uri="{A12FA001-AC4F-418D-AE19-62706E023703}">
                      <ahyp:hlinkClr xmlns:ahyp="http://schemas.microsoft.com/office/drawing/2018/hyperlinkcolor" val="tx"/>
                    </a:ext>
                  </a:extLst>
                </a:hlinkClick>
              </a:rPr>
              <a:t>Dominican Republic</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8">
                  <a:extLst>
                    <a:ext uri="{A12FA001-AC4F-418D-AE19-62706E023703}">
                      <ahyp:hlinkClr xmlns:ahyp="http://schemas.microsoft.com/office/drawing/2018/hyperlinkcolor" val="tx"/>
                    </a:ext>
                  </a:extLst>
                </a:hlinkClick>
              </a:rPr>
              <a:t>El Salvador</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8">
                  <a:extLst>
                    <a:ext uri="{A12FA001-AC4F-418D-AE19-62706E023703}">
                      <ahyp:hlinkClr xmlns:ahyp="http://schemas.microsoft.com/office/drawing/2018/hyperlinkcolor" val="tx"/>
                    </a:ext>
                  </a:extLst>
                </a:hlinkClick>
              </a:rPr>
              <a:t>Guatemala</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8">
                  <a:extLst>
                    <a:ext uri="{A12FA001-AC4F-418D-AE19-62706E023703}">
                      <ahyp:hlinkClr xmlns:ahyp="http://schemas.microsoft.com/office/drawing/2018/hyperlinkcolor" val="tx"/>
                    </a:ext>
                  </a:extLst>
                </a:hlinkClick>
              </a:rPr>
              <a:t>Honduras</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9">
                  <a:extLst>
                    <a:ext uri="{A12FA001-AC4F-418D-AE19-62706E023703}">
                      <ahyp:hlinkClr xmlns:ahyp="http://schemas.microsoft.com/office/drawing/2018/hyperlinkcolor" val="tx"/>
                    </a:ext>
                  </a:extLst>
                </a:hlinkClick>
              </a:rPr>
              <a:t>Israel</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10">
                  <a:extLst>
                    <a:ext uri="{A12FA001-AC4F-418D-AE19-62706E023703}">
                      <ahyp:hlinkClr xmlns:ahyp="http://schemas.microsoft.com/office/drawing/2018/hyperlinkcolor" val="tx"/>
                    </a:ext>
                  </a:extLst>
                </a:hlinkClick>
              </a:rPr>
              <a:t>Jordan</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11">
                  <a:extLst>
                    <a:ext uri="{A12FA001-AC4F-418D-AE19-62706E023703}">
                      <ahyp:hlinkClr xmlns:ahyp="http://schemas.microsoft.com/office/drawing/2018/hyperlinkcolor" val="tx"/>
                    </a:ext>
                  </a:extLst>
                </a:hlinkClick>
              </a:rPr>
              <a:t>Korea</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5">
                  <a:extLst>
                    <a:ext uri="{A12FA001-AC4F-418D-AE19-62706E023703}">
                      <ahyp:hlinkClr xmlns:ahyp="http://schemas.microsoft.com/office/drawing/2018/hyperlinkcolor" val="tx"/>
                    </a:ext>
                  </a:extLst>
                </a:hlinkClick>
              </a:rPr>
              <a:t>Mexico</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12">
                  <a:extLst>
                    <a:ext uri="{A12FA001-AC4F-418D-AE19-62706E023703}">
                      <ahyp:hlinkClr xmlns:ahyp="http://schemas.microsoft.com/office/drawing/2018/hyperlinkcolor" val="tx"/>
                    </a:ext>
                  </a:extLst>
                </a:hlinkClick>
              </a:rPr>
              <a:t>Morocco</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8">
                  <a:extLst>
                    <a:ext uri="{A12FA001-AC4F-418D-AE19-62706E023703}">
                      <ahyp:hlinkClr xmlns:ahyp="http://schemas.microsoft.com/office/drawing/2018/hyperlinkcolor" val="tx"/>
                    </a:ext>
                  </a:extLst>
                </a:hlinkClick>
              </a:rPr>
              <a:t>Nicaragua</a:t>
            </a:r>
            <a:r>
              <a:rPr lang="en-US" sz="1100" b="0" i="0">
                <a:solidFill>
                  <a:srgbClr val="FEFFFF"/>
                </a:solidFill>
                <a:effectLst/>
              </a:rPr>
              <a:t> </a:t>
            </a:r>
          </a:p>
          <a:p>
            <a:pPr indent="-228600">
              <a:buFont typeface="Arial" panose="020B0604020202020204" pitchFamily="34" charset="0"/>
              <a:buChar char="•"/>
            </a:pPr>
            <a:r>
              <a:rPr lang="en-US" sz="1100" b="1" i="0" u="none" strike="noStrike">
                <a:solidFill>
                  <a:srgbClr val="FEFFFF"/>
                </a:solidFill>
                <a:effectLst/>
                <a:hlinkClick r:id="rId13">
                  <a:extLst>
                    <a:ext uri="{A12FA001-AC4F-418D-AE19-62706E023703}">
                      <ahyp:hlinkClr xmlns:ahyp="http://schemas.microsoft.com/office/drawing/2018/hyperlinkcolor" val="tx"/>
                    </a:ext>
                  </a:extLst>
                </a:hlinkClick>
              </a:rPr>
              <a:t>Oman</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14">
                  <a:extLst>
                    <a:ext uri="{A12FA001-AC4F-418D-AE19-62706E023703}">
                      <ahyp:hlinkClr xmlns:ahyp="http://schemas.microsoft.com/office/drawing/2018/hyperlinkcolor" val="tx"/>
                    </a:ext>
                  </a:extLst>
                </a:hlinkClick>
              </a:rPr>
              <a:t>Panama</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15">
                  <a:extLst>
                    <a:ext uri="{A12FA001-AC4F-418D-AE19-62706E023703}">
                      <ahyp:hlinkClr xmlns:ahyp="http://schemas.microsoft.com/office/drawing/2018/hyperlinkcolor" val="tx"/>
                    </a:ext>
                  </a:extLst>
                </a:hlinkClick>
              </a:rPr>
              <a:t>Peru</a:t>
            </a:r>
            <a:endParaRPr lang="en-US" sz="1100" b="0" i="0">
              <a:solidFill>
                <a:srgbClr val="FEFFFF"/>
              </a:solidFill>
              <a:effectLst/>
            </a:endParaRPr>
          </a:p>
          <a:p>
            <a:pPr indent="-228600">
              <a:buFont typeface="Arial" panose="020B0604020202020204" pitchFamily="34" charset="0"/>
              <a:buChar char="•"/>
            </a:pPr>
            <a:r>
              <a:rPr lang="en-US" sz="1100" b="1" i="0" u="none" strike="noStrike">
                <a:solidFill>
                  <a:srgbClr val="FEFFFF"/>
                </a:solidFill>
                <a:effectLst/>
                <a:hlinkClick r:id="rId16">
                  <a:extLst>
                    <a:ext uri="{A12FA001-AC4F-418D-AE19-62706E023703}">
                      <ahyp:hlinkClr xmlns:ahyp="http://schemas.microsoft.com/office/drawing/2018/hyperlinkcolor" val="tx"/>
                    </a:ext>
                  </a:extLst>
                </a:hlinkClick>
              </a:rPr>
              <a:t>Singapore</a:t>
            </a:r>
            <a:endParaRPr lang="en-US" sz="1100" b="0" i="0">
              <a:solidFill>
                <a:srgbClr val="FEFFFF"/>
              </a:solidFill>
              <a:effectLst/>
            </a:endParaRPr>
          </a:p>
        </p:txBody>
      </p:sp>
      <p:pic>
        <p:nvPicPr>
          <p:cNvPr id="6" name="Content Placeholder 5" descr="US FTA Countries">
            <a:extLst>
              <a:ext uri="{FF2B5EF4-FFF2-40B4-BE49-F238E27FC236}">
                <a16:creationId xmlns:a16="http://schemas.microsoft.com/office/drawing/2014/main" id="{CCE407B7-8F3D-CEC7-9E6A-39E5EFC9E218}"/>
              </a:ext>
            </a:extLst>
          </p:cNvPr>
          <p:cNvPicPr>
            <a:picLocks noGrp="1" noChangeAspect="1"/>
          </p:cNvPicPr>
          <p:nvPr>
            <p:ph idx="1"/>
          </p:nvPr>
        </p:nvPicPr>
        <p:blipFill>
          <a:blip r:embed="rId17">
            <a:extLst>
              <a:ext uri="{28A0092B-C50C-407E-A947-70E740481C1C}">
                <a14:useLocalDpi xmlns:a14="http://schemas.microsoft.com/office/drawing/2010/main" val="0"/>
              </a:ext>
            </a:extLst>
          </a:blip>
          <a:stretch>
            <a:fillRect/>
          </a:stretch>
        </p:blipFill>
        <p:spPr>
          <a:xfrm>
            <a:off x="5053598" y="1287435"/>
            <a:ext cx="6539075" cy="3449360"/>
          </a:xfrm>
          <a:prstGeom prst="rect">
            <a:avLst/>
          </a:prstGeom>
          <a:ln w="28575">
            <a:solidFill>
              <a:srgbClr val="0067AC"/>
            </a:solidFill>
          </a:ln>
        </p:spPr>
      </p:pic>
      <p:sp>
        <p:nvSpPr>
          <p:cNvPr id="18" name="TextBox 17">
            <a:extLst>
              <a:ext uri="{FF2B5EF4-FFF2-40B4-BE49-F238E27FC236}">
                <a16:creationId xmlns:a16="http://schemas.microsoft.com/office/drawing/2014/main" id="{3D6C6B6A-A441-3555-E37B-02C86B1E373F}"/>
              </a:ext>
            </a:extLst>
          </p:cNvPr>
          <p:cNvSpPr txBox="1"/>
          <p:nvPr/>
        </p:nvSpPr>
        <p:spPr>
          <a:xfrm>
            <a:off x="5053598" y="5110377"/>
            <a:ext cx="6733309" cy="1631216"/>
          </a:xfrm>
          <a:prstGeom prst="rect">
            <a:avLst/>
          </a:prstGeom>
          <a:noFill/>
        </p:spPr>
        <p:txBody>
          <a:bodyPr wrap="square" rtlCol="0">
            <a:spAutoFit/>
          </a:bodyPr>
          <a:lstStyle/>
          <a:p>
            <a:r>
              <a:rPr lang="en-US" sz="1600" b="1">
                <a:solidFill>
                  <a:srgbClr val="063163"/>
                </a:solidFill>
              </a:rPr>
              <a:t>Some Benefits Include:</a:t>
            </a:r>
          </a:p>
          <a:p>
            <a:pPr marL="285750" indent="-285750">
              <a:buFont typeface="Arial" panose="020B0604020202020204" pitchFamily="34" charset="0"/>
              <a:buChar char="•"/>
            </a:pPr>
            <a:r>
              <a:rPr lang="en-US" sz="1400"/>
              <a:t>Reduction or elimination of tariffs</a:t>
            </a:r>
          </a:p>
          <a:p>
            <a:pPr marL="285750" indent="-285750">
              <a:buFont typeface="Arial" panose="020B0604020202020204" pitchFamily="34" charset="0"/>
              <a:buChar char="•"/>
            </a:pPr>
            <a:r>
              <a:rPr lang="en-US" sz="1400"/>
              <a:t>Enable greater market access</a:t>
            </a:r>
          </a:p>
          <a:p>
            <a:pPr marL="285750" indent="-285750">
              <a:buFont typeface="Arial" panose="020B0604020202020204" pitchFamily="34" charset="0"/>
              <a:buChar char="•"/>
            </a:pPr>
            <a:r>
              <a:rPr lang="en-US" sz="1400"/>
              <a:t>U.S. input in product standards</a:t>
            </a:r>
          </a:p>
          <a:p>
            <a:pPr marL="285750" indent="-285750">
              <a:buFont typeface="Arial" panose="020B0604020202020204" pitchFamily="34" charset="0"/>
              <a:buChar char="•"/>
            </a:pPr>
            <a:r>
              <a:rPr lang="en-US" sz="1400"/>
              <a:t>Fair treatment of U.S. investors</a:t>
            </a:r>
          </a:p>
          <a:p>
            <a:pPr marL="285750" indent="-285750">
              <a:buFont typeface="Arial" panose="020B0604020202020204" pitchFamily="34" charset="0"/>
              <a:buChar char="•"/>
            </a:pPr>
            <a:r>
              <a:rPr lang="en-US" sz="1400"/>
              <a:t>Stronger intellectual property protection</a:t>
            </a:r>
          </a:p>
          <a:p>
            <a:pPr marL="285750" indent="-285750">
              <a:buFont typeface="Arial" panose="020B0604020202020204" pitchFamily="34" charset="0"/>
              <a:buChar char="•"/>
            </a:pPr>
            <a:r>
              <a:rPr lang="en-US" sz="1400"/>
              <a:t>Boost a company’s bottom line</a:t>
            </a:r>
          </a:p>
        </p:txBody>
      </p:sp>
    </p:spTree>
    <p:extLst>
      <p:ext uri="{BB962C8B-B14F-4D97-AF65-F5344CB8AC3E}">
        <p14:creationId xmlns:p14="http://schemas.microsoft.com/office/powerpoint/2010/main" val="145358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D14586-94F9-4A7A-8342-34F023F2852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BC8C066-C3C5-46F9-AF94-EDEDE2576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26467"/>
            <a:ext cx="12191999" cy="6857999"/>
          </a:xfrm>
          <a:prstGeom prst="rect">
            <a:avLst/>
          </a:prstGeom>
        </p:spPr>
      </p:pic>
      <p:grpSp>
        <p:nvGrpSpPr>
          <p:cNvPr id="5" name="Group 4">
            <a:extLst>
              <a:ext uri="{FF2B5EF4-FFF2-40B4-BE49-F238E27FC236}">
                <a16:creationId xmlns:a16="http://schemas.microsoft.com/office/drawing/2014/main" id="{D698D856-8D08-4BFB-BD6A-EA0F5DA1838C}"/>
              </a:ext>
            </a:extLst>
          </p:cNvPr>
          <p:cNvGrpSpPr/>
          <p:nvPr/>
        </p:nvGrpSpPr>
        <p:grpSpPr>
          <a:xfrm>
            <a:off x="-53425" y="578281"/>
            <a:ext cx="12245425" cy="3296171"/>
            <a:chOff x="-53425" y="649439"/>
            <a:chExt cx="12245425" cy="2785350"/>
          </a:xfrm>
        </p:grpSpPr>
        <p:sp>
          <p:nvSpPr>
            <p:cNvPr id="6" name="Rectangle 5">
              <a:extLst>
                <a:ext uri="{FF2B5EF4-FFF2-40B4-BE49-F238E27FC236}">
                  <a16:creationId xmlns:a16="http://schemas.microsoft.com/office/drawing/2014/main" id="{FD87CC56-048B-4086-939C-4BBC0616A763}"/>
                </a:ext>
              </a:extLst>
            </p:cNvPr>
            <p:cNvSpPr/>
            <p:nvPr/>
          </p:nvSpPr>
          <p:spPr>
            <a:xfrm>
              <a:off x="2" y="664639"/>
              <a:ext cx="12191998" cy="2770150"/>
            </a:xfrm>
            <a:prstGeom prst="rect">
              <a:avLst/>
            </a:prstGeom>
            <a:solidFill>
              <a:srgbClr val="296D9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98F8D79-3788-4B24-84FB-52EF2B38A7F7}"/>
                </a:ext>
              </a:extLst>
            </p:cNvPr>
            <p:cNvSpPr txBox="1">
              <a:spLocks/>
            </p:cNvSpPr>
            <p:nvPr/>
          </p:nvSpPr>
          <p:spPr>
            <a:xfrm>
              <a:off x="-53425" y="649439"/>
              <a:ext cx="12191997" cy="853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This Training Brought To You By</a:t>
              </a:r>
            </a:p>
          </p:txBody>
        </p:sp>
        <p:sp>
          <p:nvSpPr>
            <p:cNvPr id="8" name="Rectangle 7">
              <a:extLst>
                <a:ext uri="{FF2B5EF4-FFF2-40B4-BE49-F238E27FC236}">
                  <a16:creationId xmlns:a16="http://schemas.microsoft.com/office/drawing/2014/main" id="{45479AFC-9FE5-0258-7E9C-257FDBC57015}"/>
                </a:ext>
              </a:extLst>
            </p:cNvPr>
            <p:cNvSpPr/>
            <p:nvPr/>
          </p:nvSpPr>
          <p:spPr>
            <a:xfrm>
              <a:off x="-4" y="1398675"/>
              <a:ext cx="12192000" cy="1338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FA2BC8B2-9573-D423-7C7A-7F05C4004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84" y="1610352"/>
              <a:ext cx="2206995" cy="971388"/>
            </a:xfrm>
            <a:prstGeom prst="rect">
              <a:avLst/>
            </a:prstGeom>
          </p:spPr>
        </p:pic>
        <p:pic>
          <p:nvPicPr>
            <p:cNvPr id="18" name="Picture 17" descr="Logo, company name&#10;&#10;Description automatically generated">
              <a:extLst>
                <a:ext uri="{FF2B5EF4-FFF2-40B4-BE49-F238E27FC236}">
                  <a16:creationId xmlns:a16="http://schemas.microsoft.com/office/drawing/2014/main" id="{25406776-EFC8-5195-08EA-60C951715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6145" y="1562172"/>
              <a:ext cx="2056045" cy="1038302"/>
            </a:xfrm>
            <a:prstGeom prst="rect">
              <a:avLst/>
            </a:prstGeom>
          </p:spPr>
        </p:pic>
        <p:pic>
          <p:nvPicPr>
            <p:cNvPr id="20" name="Picture 19" descr="A screenshot of a computer&#10;&#10;Description automatically generated with low confidence">
              <a:extLst>
                <a:ext uri="{FF2B5EF4-FFF2-40B4-BE49-F238E27FC236}">
                  <a16:creationId xmlns:a16="http://schemas.microsoft.com/office/drawing/2014/main" id="{FB1DF9E4-B90B-22F5-E753-C187D0F2859F}"/>
                </a:ext>
              </a:extLst>
            </p:cNvPr>
            <p:cNvPicPr>
              <a:picLocks noChangeAspect="1"/>
            </p:cNvPicPr>
            <p:nvPr/>
          </p:nvPicPr>
          <p:blipFill rotWithShape="1">
            <a:blip r:embed="rId6">
              <a:extLst>
                <a:ext uri="{28A0092B-C50C-407E-A947-70E740481C1C}">
                  <a14:useLocalDpi xmlns:a14="http://schemas.microsoft.com/office/drawing/2010/main" val="0"/>
                </a:ext>
              </a:extLst>
            </a:blip>
            <a:srcRect t="38183"/>
            <a:stretch/>
          </p:blipFill>
          <p:spPr>
            <a:xfrm>
              <a:off x="5732195" y="1692202"/>
              <a:ext cx="3143555" cy="685856"/>
            </a:xfrm>
            <a:prstGeom prst="rect">
              <a:avLst/>
            </a:prstGeom>
          </p:spPr>
        </p:pic>
        <p:pic>
          <p:nvPicPr>
            <p:cNvPr id="22" name="Picture 21" descr="Text&#10;&#10;Description automatically generated">
              <a:extLst>
                <a:ext uri="{FF2B5EF4-FFF2-40B4-BE49-F238E27FC236}">
                  <a16:creationId xmlns:a16="http://schemas.microsoft.com/office/drawing/2014/main" id="{B1318A6F-0691-C079-1A5A-C4E19BAC48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2787" y="1617568"/>
              <a:ext cx="2529526" cy="835122"/>
            </a:xfrm>
            <a:prstGeom prst="rect">
              <a:avLst/>
            </a:prstGeom>
          </p:spPr>
        </p:pic>
      </p:grpSp>
      <p:sp>
        <p:nvSpPr>
          <p:cNvPr id="24" name="Title 1">
            <a:extLst>
              <a:ext uri="{FF2B5EF4-FFF2-40B4-BE49-F238E27FC236}">
                <a16:creationId xmlns:a16="http://schemas.microsoft.com/office/drawing/2014/main" id="{71A949AC-6FBE-8206-87CF-5BC130E7F984}"/>
              </a:ext>
            </a:extLst>
          </p:cNvPr>
          <p:cNvSpPr txBox="1">
            <a:spLocks/>
          </p:cNvSpPr>
          <p:nvPr/>
        </p:nvSpPr>
        <p:spPr>
          <a:xfrm>
            <a:off x="-14098" y="3082968"/>
            <a:ext cx="12191997" cy="853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Special Thanks To Our Supporting Partner</a:t>
            </a:r>
          </a:p>
        </p:txBody>
      </p:sp>
      <p:sp>
        <p:nvSpPr>
          <p:cNvPr id="21" name="Title 1">
            <a:extLst>
              <a:ext uri="{FF2B5EF4-FFF2-40B4-BE49-F238E27FC236}">
                <a16:creationId xmlns:a16="http://schemas.microsoft.com/office/drawing/2014/main" id="{7C32F205-7A04-43A1-9219-C9E8BFFB54B7}"/>
              </a:ext>
            </a:extLst>
          </p:cNvPr>
          <p:cNvSpPr txBox="1">
            <a:spLocks/>
          </p:cNvSpPr>
          <p:nvPr/>
        </p:nvSpPr>
        <p:spPr>
          <a:xfrm>
            <a:off x="-4" y="5201012"/>
            <a:ext cx="12191997" cy="853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rPr>
              <a:t>And Welcoming Our Guest Speakers</a:t>
            </a:r>
          </a:p>
        </p:txBody>
      </p:sp>
      <p:pic>
        <p:nvPicPr>
          <p:cNvPr id="9" name="Picture 8" descr="A picture containing text, font, graphics, logo&#10;&#10;Description automatically generated">
            <a:extLst>
              <a:ext uri="{FF2B5EF4-FFF2-40B4-BE49-F238E27FC236}">
                <a16:creationId xmlns:a16="http://schemas.microsoft.com/office/drawing/2014/main" id="{AF444FAD-55B9-68AA-C4AD-D9EB450CFF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5760" y="4090381"/>
            <a:ext cx="3619500" cy="1809750"/>
          </a:xfrm>
          <a:prstGeom prst="rect">
            <a:avLst/>
          </a:prstGeom>
        </p:spPr>
      </p:pic>
    </p:spTree>
    <p:extLst>
      <p:ext uri="{BB962C8B-B14F-4D97-AF65-F5344CB8AC3E}">
        <p14:creationId xmlns:p14="http://schemas.microsoft.com/office/powerpoint/2010/main" val="2630310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66A3C4-7798-41B2-A22F-15A47D7F642F}"/>
              </a:ext>
            </a:extLst>
          </p:cNvPr>
          <p:cNvSpPr/>
          <p:nvPr/>
        </p:nvSpPr>
        <p:spPr>
          <a:xfrm>
            <a:off x="0" y="120387"/>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AB16D38-048D-47E9-B1EB-0202A8DAAB0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AutoShape 2" descr="Image result for globe"/>
          <p:cNvSpPr>
            <a:spLocks noChangeAspect="1" noChangeArrowheads="1"/>
          </p:cNvSpPr>
          <p:nvPr/>
        </p:nvSpPr>
        <p:spPr bwMode="auto">
          <a:xfrm>
            <a:off x="129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10" name="Content Placeholder 9">
            <a:extLst>
              <a:ext uri="{FF2B5EF4-FFF2-40B4-BE49-F238E27FC236}">
                <a16:creationId xmlns:a16="http://schemas.microsoft.com/office/drawing/2014/main" id="{7182EFEA-56B6-43D9-AC30-3C5FA9430941}"/>
              </a:ext>
            </a:extLst>
          </p:cNvPr>
          <p:cNvSpPr>
            <a:spLocks noGrp="1"/>
          </p:cNvSpPr>
          <p:nvPr>
            <p:ph idx="1"/>
          </p:nvPr>
        </p:nvSpPr>
        <p:spPr>
          <a:xfrm>
            <a:off x="16524" y="2668180"/>
            <a:ext cx="9165182" cy="3327887"/>
          </a:xfrm>
        </p:spPr>
        <p:txBody>
          <a:bodyPr anchor="ctr">
            <a:normAutofit/>
          </a:bodyPr>
          <a:lstStyle/>
          <a:p>
            <a:pPr marL="0" indent="0">
              <a:buNone/>
            </a:pPr>
            <a:r>
              <a:rPr lang="en-US" sz="2000">
                <a:solidFill>
                  <a:srgbClr val="002060"/>
                </a:solidFill>
                <a:latin typeface="Trebuchet MS" panose="020B0603020202020204" pitchFamily="34" charset="0"/>
              </a:rPr>
              <a:t>Aimed at U.S. companies selling directly to Canadian consumers &amp; companies.</a:t>
            </a:r>
          </a:p>
          <a:p>
            <a:pPr marL="0" indent="0">
              <a:buNone/>
            </a:pPr>
            <a:r>
              <a:rPr lang="en-US" sz="2000" b="1">
                <a:solidFill>
                  <a:srgbClr val="002060"/>
                </a:solidFill>
                <a:latin typeface="Trebuchet MS" panose="020B0603020202020204" pitchFamily="34" charset="0"/>
              </a:rPr>
              <a:t>Benefits:</a:t>
            </a:r>
          </a:p>
          <a:p>
            <a:r>
              <a:rPr lang="en-US" sz="2000">
                <a:solidFill>
                  <a:srgbClr val="002060"/>
                </a:solidFill>
                <a:latin typeface="Trebuchet MS" panose="020B0603020202020204" pitchFamily="34" charset="0"/>
              </a:rPr>
              <a:t>Simplified pricing, no ‘surprise’ fees for you upon arrival</a:t>
            </a:r>
          </a:p>
          <a:p>
            <a:r>
              <a:rPr lang="en-US" sz="2000">
                <a:solidFill>
                  <a:srgbClr val="002060"/>
                </a:solidFill>
                <a:latin typeface="Trebuchet MS" panose="020B0603020202020204" pitchFamily="34" charset="0"/>
              </a:rPr>
              <a:t>Easy trade process for Canadian customers</a:t>
            </a:r>
          </a:p>
          <a:p>
            <a:r>
              <a:rPr lang="en-US" sz="2000">
                <a:solidFill>
                  <a:srgbClr val="002060"/>
                </a:solidFill>
                <a:latin typeface="Trebuchet MS" panose="020B0603020202020204" pitchFamily="34" charset="0"/>
              </a:rPr>
              <a:t>Increased competitive advantage</a:t>
            </a:r>
          </a:p>
          <a:p>
            <a:r>
              <a:rPr lang="en-US" sz="2000">
                <a:solidFill>
                  <a:srgbClr val="002060"/>
                </a:solidFill>
                <a:latin typeface="Trebuchet MS" panose="020B0603020202020204" pitchFamily="34" charset="0"/>
              </a:rPr>
              <a:t>Improves shipment control, consolidated shipments and clearance</a:t>
            </a:r>
          </a:p>
          <a:p>
            <a:r>
              <a:rPr lang="en-US" sz="2000">
                <a:solidFill>
                  <a:srgbClr val="002060"/>
                </a:solidFill>
                <a:latin typeface="Trebuchet MS" panose="020B0603020202020204" pitchFamily="34" charset="0"/>
              </a:rPr>
              <a:t>Expands market reach into Canada</a:t>
            </a:r>
          </a:p>
          <a:p>
            <a:r>
              <a:rPr lang="en-US" sz="2000">
                <a:solidFill>
                  <a:srgbClr val="002060"/>
                </a:solidFill>
                <a:latin typeface="Trebuchet MS" panose="020B0603020202020204" pitchFamily="34" charset="0"/>
              </a:rPr>
              <a:t>No charge to establish company as an NRI</a:t>
            </a:r>
            <a:endParaRPr lang="en-US" sz="2000">
              <a:solidFill>
                <a:schemeClr val="tx2"/>
              </a:solidFill>
              <a:latin typeface="Trebuchet MS" panose="020B0603020202020204" pitchFamily="34" charset="0"/>
            </a:endParaRPr>
          </a:p>
        </p:txBody>
      </p:sp>
      <p:pic>
        <p:nvPicPr>
          <p:cNvPr id="1026" name="Picture 2">
            <a:extLst>
              <a:ext uri="{FF2B5EF4-FFF2-40B4-BE49-F238E27FC236}">
                <a16:creationId xmlns:a16="http://schemas.microsoft.com/office/drawing/2014/main" id="{C3A3E30D-9C5D-4340-9376-511E0292C4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58" r="36357"/>
          <a:stretch/>
        </p:blipFill>
        <p:spPr bwMode="auto">
          <a:xfrm>
            <a:off x="9084884" y="0"/>
            <a:ext cx="3107116"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65FC900-3DAD-4A4A-B144-8E93F20B6C85}"/>
              </a:ext>
            </a:extLst>
          </p:cNvPr>
          <p:cNvSpPr/>
          <p:nvPr/>
        </p:nvSpPr>
        <p:spPr>
          <a:xfrm>
            <a:off x="9084884" y="0"/>
            <a:ext cx="3119525" cy="6858000"/>
          </a:xfrm>
          <a:prstGeom prst="rect">
            <a:avLst/>
          </a:prstGeom>
          <a:solidFill>
            <a:srgbClr val="296D9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0B301B5-E5BE-4239-A6F8-37E055DADF7E}"/>
              </a:ext>
            </a:extLst>
          </p:cNvPr>
          <p:cNvSpPr>
            <a:spLocks noGrp="1"/>
          </p:cNvSpPr>
          <p:nvPr>
            <p:ph type="title"/>
          </p:nvPr>
        </p:nvSpPr>
        <p:spPr>
          <a:xfrm>
            <a:off x="341883" y="59008"/>
            <a:ext cx="9424282" cy="1737965"/>
          </a:xfrm>
        </p:spPr>
        <p:txBody>
          <a:bodyPr anchor="ctr">
            <a:normAutofit/>
          </a:bodyPr>
          <a:lstStyle/>
          <a:p>
            <a:r>
              <a:rPr lang="en-US" sz="4200">
                <a:solidFill>
                  <a:schemeClr val="bg1"/>
                </a:solidFill>
              </a:rPr>
              <a:t>Before going overseas, consider Canada</a:t>
            </a:r>
          </a:p>
        </p:txBody>
      </p:sp>
      <p:cxnSp>
        <p:nvCxnSpPr>
          <p:cNvPr id="15" name="Straight Connector 14">
            <a:extLst>
              <a:ext uri="{FF2B5EF4-FFF2-40B4-BE49-F238E27FC236}">
                <a16:creationId xmlns:a16="http://schemas.microsoft.com/office/drawing/2014/main" id="{1FA4037E-829D-47D0-9FA0-704FDA103AC6}"/>
              </a:ext>
            </a:extLst>
          </p:cNvPr>
          <p:cNvCxnSpPr>
            <a:cxnSpLocks/>
          </p:cNvCxnSpPr>
          <p:nvPr/>
        </p:nvCxnSpPr>
        <p:spPr>
          <a:xfrm>
            <a:off x="282109" y="474007"/>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D28E7A2-60B6-4FFC-91EF-9AF4233DA8F3}"/>
              </a:ext>
            </a:extLst>
          </p:cNvPr>
          <p:cNvSpPr/>
          <p:nvPr/>
        </p:nvSpPr>
        <p:spPr>
          <a:xfrm>
            <a:off x="444531" y="2038159"/>
            <a:ext cx="6675225" cy="461665"/>
          </a:xfrm>
          <a:prstGeom prst="rect">
            <a:avLst/>
          </a:prstGeom>
        </p:spPr>
        <p:txBody>
          <a:bodyPr wrap="none">
            <a:spAutoFit/>
          </a:bodyPr>
          <a:lstStyle/>
          <a:p>
            <a:r>
              <a:rPr lang="en-US" sz="2400" b="1">
                <a:solidFill>
                  <a:srgbClr val="002060"/>
                </a:solidFill>
                <a:latin typeface="Trebuchet MS" panose="020B0603020202020204" pitchFamily="34" charset="0"/>
              </a:rPr>
              <a:t>Canada Non-Resident Importer Program (</a:t>
            </a:r>
            <a:r>
              <a:rPr lang="en-US" sz="2400" b="1">
                <a:solidFill>
                  <a:srgbClr val="002060"/>
                </a:solidFill>
                <a:latin typeface="Trebuchet MS" panose="020B0603020202020204" pitchFamily="34" charset="0"/>
                <a:hlinkClick r:id="rId4"/>
              </a:rPr>
              <a:t>NRI</a:t>
            </a:r>
            <a:r>
              <a:rPr lang="en-US" sz="2400" b="1">
                <a:solidFill>
                  <a:srgbClr val="002060"/>
                </a:solidFill>
                <a:latin typeface="Trebuchet MS" panose="020B0603020202020204" pitchFamily="34" charset="0"/>
              </a:rPr>
              <a:t>)</a:t>
            </a:r>
            <a:endParaRPr lang="en-US" sz="2400">
              <a:solidFill>
                <a:schemeClr val="tx2"/>
              </a:solidFill>
              <a:latin typeface="Trebuchet MS" panose="020B0603020202020204" pitchFamily="34" charset="0"/>
            </a:endParaRPr>
          </a:p>
        </p:txBody>
      </p:sp>
    </p:spTree>
    <p:extLst>
      <p:ext uri="{BB962C8B-B14F-4D97-AF65-F5344CB8AC3E}">
        <p14:creationId xmlns:p14="http://schemas.microsoft.com/office/powerpoint/2010/main" val="2496469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814B64-BB62-4B22-9901-5440C80F7CB3}"/>
              </a:ext>
            </a:extLst>
          </p:cNvPr>
          <p:cNvSpPr/>
          <p:nvPr/>
        </p:nvSpPr>
        <p:spPr>
          <a:xfrm>
            <a:off x="396441" y="2793049"/>
            <a:ext cx="4849695" cy="325920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B1B003F-EFAC-4440-889D-2FA2F1921E93}"/>
              </a:ext>
            </a:extLst>
          </p:cNvPr>
          <p:cNvSpPr>
            <a:spLocks noGrp="1"/>
          </p:cNvSpPr>
          <p:nvPr>
            <p:ph idx="1"/>
          </p:nvPr>
        </p:nvSpPr>
        <p:spPr>
          <a:xfrm>
            <a:off x="396441" y="3257578"/>
            <a:ext cx="4849695" cy="2994666"/>
          </a:xfrm>
          <a:prstGeom prst="rect">
            <a:avLst/>
          </a:prstGeom>
        </p:spPr>
        <p:txBody>
          <a:bodyPr wrap="square" anchor="ctr">
            <a:spAutoFit/>
          </a:bodyPr>
          <a:lstStyle/>
          <a:p>
            <a:pPr marL="603928" indent="-342900"/>
            <a:r>
              <a:rPr lang="en-US" sz="1800">
                <a:solidFill>
                  <a:schemeClr val="bg1"/>
                </a:solidFill>
                <a:latin typeface="Trebuchet MS" panose="020B0603020202020204" pitchFamily="34" charset="0"/>
              </a:rPr>
              <a:t>Size of your firm</a:t>
            </a:r>
          </a:p>
          <a:p>
            <a:pPr marL="603928" indent="-342900"/>
            <a:r>
              <a:rPr lang="en-US" sz="1800">
                <a:solidFill>
                  <a:schemeClr val="bg1"/>
                </a:solidFill>
                <a:latin typeface="Trebuchet MS" panose="020B0603020202020204" pitchFamily="34" charset="0"/>
              </a:rPr>
              <a:t>Tolerance of risk</a:t>
            </a:r>
          </a:p>
          <a:p>
            <a:pPr marL="603928" indent="-342900"/>
            <a:r>
              <a:rPr lang="en-US" sz="1800">
                <a:solidFill>
                  <a:schemeClr val="bg1"/>
                </a:solidFill>
                <a:latin typeface="Trebuchet MS" panose="020B0603020202020204" pitchFamily="34" charset="0"/>
              </a:rPr>
              <a:t>Resources to develop the market</a:t>
            </a:r>
          </a:p>
          <a:p>
            <a:pPr marL="603928" indent="-342900"/>
            <a:r>
              <a:rPr lang="en-US" sz="1800">
                <a:solidFill>
                  <a:schemeClr val="bg1"/>
                </a:solidFill>
                <a:latin typeface="Trebuchet MS" panose="020B0603020202020204" pitchFamily="34" charset="0"/>
              </a:rPr>
              <a:t>Nature of your products/services</a:t>
            </a:r>
          </a:p>
          <a:p>
            <a:pPr marL="603928" indent="-342900"/>
            <a:r>
              <a:rPr lang="en-US" sz="1800">
                <a:solidFill>
                  <a:schemeClr val="bg1"/>
                </a:solidFill>
                <a:latin typeface="Trebuchet MS" panose="020B0603020202020204" pitchFamily="34" charset="0"/>
              </a:rPr>
              <a:t>Previous export experience/expertise</a:t>
            </a:r>
          </a:p>
          <a:p>
            <a:pPr marL="603928" indent="-342900"/>
            <a:r>
              <a:rPr lang="en-US" sz="1800">
                <a:solidFill>
                  <a:schemeClr val="bg1"/>
                </a:solidFill>
                <a:latin typeface="Trebuchet MS" panose="020B0603020202020204" pitchFamily="34" charset="0"/>
              </a:rPr>
              <a:t>Business conditions in the target market</a:t>
            </a:r>
          </a:p>
          <a:p>
            <a:pPr marL="285739" indent="-285739">
              <a:buFont typeface="Arial" panose="020B0604020202020204" pitchFamily="34" charset="0"/>
              <a:buChar char="•"/>
            </a:pPr>
            <a:endParaRPr lang="en-US" altLang="en-US">
              <a:solidFill>
                <a:schemeClr val="bg1"/>
              </a:solidFill>
              <a:latin typeface="Trebuchet MS" panose="020B0603020202020204" pitchFamily="34" charset="0"/>
            </a:endParaRPr>
          </a:p>
        </p:txBody>
      </p:sp>
      <p:sp>
        <p:nvSpPr>
          <p:cNvPr id="5" name="Rectangle 4">
            <a:extLst>
              <a:ext uri="{FF2B5EF4-FFF2-40B4-BE49-F238E27FC236}">
                <a16:creationId xmlns:a16="http://schemas.microsoft.com/office/drawing/2014/main" id="{E4C67361-2FFF-4F32-9AF1-E90EC292EE8E}"/>
              </a:ext>
            </a:extLst>
          </p:cNvPr>
          <p:cNvSpPr/>
          <p:nvPr/>
        </p:nvSpPr>
        <p:spPr>
          <a:xfrm>
            <a:off x="0" y="365124"/>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59778F5-8814-40FA-A1AB-FD2F7CC5A253}"/>
              </a:ext>
            </a:extLst>
          </p:cNvPr>
          <p:cNvSpPr txBox="1">
            <a:spLocks/>
          </p:cNvSpPr>
          <p:nvPr/>
        </p:nvSpPr>
        <p:spPr>
          <a:xfrm>
            <a:off x="396441" y="365124"/>
            <a:ext cx="4036291" cy="1737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a:solidFill>
                  <a:schemeClr val="bg1"/>
                </a:solidFill>
              </a:rPr>
              <a:t>Market Entry – Methods &amp; Channels</a:t>
            </a:r>
          </a:p>
        </p:txBody>
      </p:sp>
      <p:cxnSp>
        <p:nvCxnSpPr>
          <p:cNvPr id="7" name="Straight Connector 6">
            <a:extLst>
              <a:ext uri="{FF2B5EF4-FFF2-40B4-BE49-F238E27FC236}">
                <a16:creationId xmlns:a16="http://schemas.microsoft.com/office/drawing/2014/main" id="{140BC4FC-F6D2-46BF-93EF-891AF7F950E6}"/>
              </a:ext>
            </a:extLst>
          </p:cNvPr>
          <p:cNvCxnSpPr>
            <a:cxnSpLocks/>
          </p:cNvCxnSpPr>
          <p:nvPr/>
        </p:nvCxnSpPr>
        <p:spPr>
          <a:xfrm>
            <a:off x="270677" y="780123"/>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F867EAC-CBA6-48F3-B4C8-B7B471558D5A}"/>
              </a:ext>
            </a:extLst>
          </p:cNvPr>
          <p:cNvSpPr/>
          <p:nvPr/>
        </p:nvSpPr>
        <p:spPr>
          <a:xfrm>
            <a:off x="736498" y="2270492"/>
            <a:ext cx="3846566" cy="461665"/>
          </a:xfrm>
          <a:prstGeom prst="rect">
            <a:avLst/>
          </a:prstGeom>
        </p:spPr>
        <p:txBody>
          <a:bodyPr wrap="none">
            <a:spAutoFit/>
          </a:bodyPr>
          <a:lstStyle/>
          <a:p>
            <a:pPr marL="261028" indent="0" algn="ctr">
              <a:buNone/>
            </a:pPr>
            <a:r>
              <a:rPr lang="en-US" sz="2400" b="1">
                <a:solidFill>
                  <a:srgbClr val="063163"/>
                </a:solidFill>
                <a:latin typeface="Trebuchet MS" panose="020B0603020202020204" pitchFamily="34" charset="0"/>
              </a:rPr>
              <a:t>Consider the Following:</a:t>
            </a:r>
            <a:endParaRPr lang="en-US" sz="2400">
              <a:solidFill>
                <a:schemeClr val="bg1"/>
              </a:solidFill>
              <a:latin typeface="Trebuchet MS" panose="020B0603020202020204" pitchFamily="34" charset="0"/>
            </a:endParaRPr>
          </a:p>
        </p:txBody>
      </p:sp>
      <p:sp>
        <p:nvSpPr>
          <p:cNvPr id="12" name="Rectangle 11">
            <a:extLst>
              <a:ext uri="{FF2B5EF4-FFF2-40B4-BE49-F238E27FC236}">
                <a16:creationId xmlns:a16="http://schemas.microsoft.com/office/drawing/2014/main" id="{749FFDB6-C904-40F7-AD4B-B3A404324892}"/>
              </a:ext>
            </a:extLst>
          </p:cNvPr>
          <p:cNvSpPr/>
          <p:nvPr/>
        </p:nvSpPr>
        <p:spPr>
          <a:xfrm>
            <a:off x="7191846" y="2331384"/>
            <a:ext cx="3849773" cy="461665"/>
          </a:xfrm>
          <a:prstGeom prst="rect">
            <a:avLst/>
          </a:prstGeom>
        </p:spPr>
        <p:txBody>
          <a:bodyPr wrap="none">
            <a:spAutoFit/>
          </a:bodyPr>
          <a:lstStyle/>
          <a:p>
            <a:pPr marL="261028" indent="0" algn="ctr">
              <a:buNone/>
            </a:pPr>
            <a:r>
              <a:rPr lang="en-US" sz="2400" b="1">
                <a:solidFill>
                  <a:srgbClr val="063163"/>
                </a:solidFill>
                <a:latin typeface="Trebuchet MS" panose="020B0603020202020204" pitchFamily="34" charset="0"/>
              </a:rPr>
              <a:t>Most Common Methods:</a:t>
            </a:r>
            <a:endParaRPr lang="en-US" sz="2400">
              <a:solidFill>
                <a:schemeClr val="bg1"/>
              </a:solidFill>
              <a:latin typeface="Trebuchet MS" panose="020B0603020202020204" pitchFamily="34" charset="0"/>
            </a:endParaRPr>
          </a:p>
        </p:txBody>
      </p:sp>
      <p:sp>
        <p:nvSpPr>
          <p:cNvPr id="14" name="Rectangle: Rounded Corners 13">
            <a:extLst>
              <a:ext uri="{FF2B5EF4-FFF2-40B4-BE49-F238E27FC236}">
                <a16:creationId xmlns:a16="http://schemas.microsoft.com/office/drawing/2014/main" id="{4C3E61B7-B8F7-4CE6-A18D-0BEB1B74F229}"/>
              </a:ext>
            </a:extLst>
          </p:cNvPr>
          <p:cNvSpPr/>
          <p:nvPr/>
        </p:nvSpPr>
        <p:spPr>
          <a:xfrm>
            <a:off x="7191846" y="3203574"/>
            <a:ext cx="4541886" cy="56547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AB6BB4D6-FCFB-40E6-8730-B65AA2A6765A}"/>
              </a:ext>
            </a:extLst>
          </p:cNvPr>
          <p:cNvSpPr/>
          <p:nvPr/>
        </p:nvSpPr>
        <p:spPr>
          <a:xfrm>
            <a:off x="8161618" y="3203574"/>
            <a:ext cx="3572113" cy="565475"/>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algn="ctr" defTabSz="977900">
              <a:lnSpc>
                <a:spcPct val="90000"/>
              </a:lnSpc>
              <a:spcBef>
                <a:spcPct val="0"/>
              </a:spcBef>
              <a:spcAft>
                <a:spcPct val="35000"/>
              </a:spcAft>
            </a:pPr>
            <a:r>
              <a:rPr lang="en-US" sz="2200">
                <a:solidFill>
                  <a:srgbClr val="002060"/>
                </a:solidFill>
              </a:rPr>
              <a:t>Indirect Selling</a:t>
            </a:r>
          </a:p>
        </p:txBody>
      </p:sp>
      <p:sp>
        <p:nvSpPr>
          <p:cNvPr id="16" name="Rectangle: Rounded Corners 15">
            <a:extLst>
              <a:ext uri="{FF2B5EF4-FFF2-40B4-BE49-F238E27FC236}">
                <a16:creationId xmlns:a16="http://schemas.microsoft.com/office/drawing/2014/main" id="{92B10EBA-54F6-4317-A891-643C09B8E2F0}"/>
              </a:ext>
            </a:extLst>
          </p:cNvPr>
          <p:cNvSpPr/>
          <p:nvPr/>
        </p:nvSpPr>
        <p:spPr>
          <a:xfrm>
            <a:off x="7191846" y="3910419"/>
            <a:ext cx="4541886" cy="56547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17" name="Rectangle 16">
            <a:extLst>
              <a:ext uri="{FF2B5EF4-FFF2-40B4-BE49-F238E27FC236}">
                <a16:creationId xmlns:a16="http://schemas.microsoft.com/office/drawing/2014/main" id="{3DD7A46F-F339-4A84-B826-3776DF3C5CB4}"/>
              </a:ext>
            </a:extLst>
          </p:cNvPr>
          <p:cNvSpPr/>
          <p:nvPr/>
        </p:nvSpPr>
        <p:spPr>
          <a:xfrm>
            <a:off x="7445834" y="4037651"/>
            <a:ext cx="461796" cy="311011"/>
          </a:xfrm>
          <a:prstGeom prst="rect">
            <a:avLst/>
          </a:prstGeom>
          <a:solidFill>
            <a:schemeClr val="bg1">
              <a:lumMod val="95000"/>
            </a:schemeClr>
          </a:solidFill>
          <a:ln>
            <a:noFill/>
          </a:ln>
        </p:spPr>
        <p:style>
          <a:lnRef idx="2">
            <a:scrgbClr r="0" g="0" b="0"/>
          </a:lnRef>
          <a:fillRef idx="1">
            <a:scrgbClr r="0" g="0" b="0"/>
          </a:fillRef>
          <a:effectRef idx="0">
            <a:schemeClr val="accent5">
              <a:hueOff val="-2252848"/>
              <a:satOff val="-5806"/>
              <a:lumOff val="-3922"/>
              <a:alphaOff val="0"/>
            </a:schemeClr>
          </a:effectRef>
          <a:fontRef idx="minor">
            <a:schemeClr val="lt1"/>
          </a:fontRef>
        </p:style>
      </p:sp>
      <p:sp>
        <p:nvSpPr>
          <p:cNvPr id="18" name="Freeform: Shape 17">
            <a:extLst>
              <a:ext uri="{FF2B5EF4-FFF2-40B4-BE49-F238E27FC236}">
                <a16:creationId xmlns:a16="http://schemas.microsoft.com/office/drawing/2014/main" id="{D33B03F6-B9BA-4720-B6A0-81F5DC4AB365}"/>
              </a:ext>
            </a:extLst>
          </p:cNvPr>
          <p:cNvSpPr/>
          <p:nvPr/>
        </p:nvSpPr>
        <p:spPr>
          <a:xfrm>
            <a:off x="8161618" y="3910419"/>
            <a:ext cx="3572113" cy="565475"/>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algn="ctr" defTabSz="977900">
              <a:lnSpc>
                <a:spcPct val="90000"/>
              </a:lnSpc>
              <a:spcBef>
                <a:spcPct val="0"/>
              </a:spcBef>
              <a:spcAft>
                <a:spcPct val="35000"/>
              </a:spcAft>
            </a:pPr>
            <a:r>
              <a:rPr lang="en-US" sz="2200" dirty="0">
                <a:solidFill>
                  <a:srgbClr val="002060"/>
                </a:solidFill>
              </a:rPr>
              <a:t>Local Partnerships</a:t>
            </a:r>
          </a:p>
        </p:txBody>
      </p:sp>
      <p:sp>
        <p:nvSpPr>
          <p:cNvPr id="19" name="Rectangle: Rounded Corners 18">
            <a:extLst>
              <a:ext uri="{FF2B5EF4-FFF2-40B4-BE49-F238E27FC236}">
                <a16:creationId xmlns:a16="http://schemas.microsoft.com/office/drawing/2014/main" id="{D0BAEA3D-D87C-483D-ADC3-B2E6B7B5FA39}"/>
              </a:ext>
            </a:extLst>
          </p:cNvPr>
          <p:cNvSpPr/>
          <p:nvPr/>
        </p:nvSpPr>
        <p:spPr>
          <a:xfrm>
            <a:off x="7191846" y="4617263"/>
            <a:ext cx="4541886" cy="565475"/>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20" name="Rectangle 19">
            <a:extLst>
              <a:ext uri="{FF2B5EF4-FFF2-40B4-BE49-F238E27FC236}">
                <a16:creationId xmlns:a16="http://schemas.microsoft.com/office/drawing/2014/main" id="{FD41FDE8-170F-498D-A376-4FF7039634A1}"/>
              </a:ext>
            </a:extLst>
          </p:cNvPr>
          <p:cNvSpPr/>
          <p:nvPr/>
        </p:nvSpPr>
        <p:spPr>
          <a:xfrm>
            <a:off x="7445834" y="4744495"/>
            <a:ext cx="461796" cy="311011"/>
          </a:xfrm>
          <a:prstGeom prst="rect">
            <a:avLst/>
          </a:prstGeom>
          <a:solidFill>
            <a:schemeClr val="bg1">
              <a:lumMod val="95000"/>
            </a:schemeClr>
          </a:solidFill>
          <a:ln>
            <a:noFill/>
          </a:ln>
        </p:spPr>
        <p:style>
          <a:lnRef idx="2">
            <a:scrgbClr r="0" g="0" b="0"/>
          </a:lnRef>
          <a:fillRef idx="1">
            <a:scrgbClr r="0" g="0" b="0"/>
          </a:fillRef>
          <a:effectRef idx="0">
            <a:schemeClr val="accent5">
              <a:hueOff val="-4505695"/>
              <a:satOff val="-11613"/>
              <a:lumOff val="-7843"/>
              <a:alphaOff val="0"/>
            </a:schemeClr>
          </a:effectRef>
          <a:fontRef idx="minor">
            <a:schemeClr val="lt1"/>
          </a:fontRef>
        </p:style>
      </p:sp>
      <p:sp>
        <p:nvSpPr>
          <p:cNvPr id="21" name="Freeform: Shape 20">
            <a:extLst>
              <a:ext uri="{FF2B5EF4-FFF2-40B4-BE49-F238E27FC236}">
                <a16:creationId xmlns:a16="http://schemas.microsoft.com/office/drawing/2014/main" id="{26D8F0FE-778E-49B9-8718-6D8D8EAF0A9E}"/>
              </a:ext>
            </a:extLst>
          </p:cNvPr>
          <p:cNvSpPr/>
          <p:nvPr/>
        </p:nvSpPr>
        <p:spPr>
          <a:xfrm>
            <a:off x="8161618" y="4617263"/>
            <a:ext cx="3572113" cy="565475"/>
          </a:xfrm>
          <a:custGeom>
            <a:avLst/>
            <a:gdLst>
              <a:gd name="connsiteX0" fmla="*/ 0 w 4926242"/>
              <a:gd name="connsiteY0" fmla="*/ 0 h 1157919"/>
              <a:gd name="connsiteX1" fmla="*/ 4926242 w 4926242"/>
              <a:gd name="connsiteY1" fmla="*/ 0 h 1157919"/>
              <a:gd name="connsiteX2" fmla="*/ 4926242 w 4926242"/>
              <a:gd name="connsiteY2" fmla="*/ 1157919 h 1157919"/>
              <a:gd name="connsiteX3" fmla="*/ 0 w 4926242"/>
              <a:gd name="connsiteY3" fmla="*/ 1157919 h 1157919"/>
              <a:gd name="connsiteX4" fmla="*/ 0 w 4926242"/>
              <a:gd name="connsiteY4" fmla="*/ 0 h 1157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6242" h="1157919">
                <a:moveTo>
                  <a:pt x="0" y="0"/>
                </a:moveTo>
                <a:lnTo>
                  <a:pt x="4926242" y="0"/>
                </a:lnTo>
                <a:lnTo>
                  <a:pt x="4926242" y="1157919"/>
                </a:lnTo>
                <a:lnTo>
                  <a:pt x="0" y="11579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2547" tIns="122547" rIns="122547" bIns="122547" numCol="1" spcCol="1270" anchor="ctr" anchorCtr="0">
            <a:noAutofit/>
          </a:bodyPr>
          <a:lstStyle/>
          <a:p>
            <a:pPr algn="ctr" defTabSz="977900">
              <a:lnSpc>
                <a:spcPct val="90000"/>
              </a:lnSpc>
              <a:spcBef>
                <a:spcPct val="0"/>
              </a:spcBef>
              <a:spcAft>
                <a:spcPct val="35000"/>
              </a:spcAft>
            </a:pPr>
            <a:r>
              <a:rPr lang="en-US" sz="2200" dirty="0">
                <a:solidFill>
                  <a:srgbClr val="002060"/>
                </a:solidFill>
              </a:rPr>
              <a:t>Direct to Consumer</a:t>
            </a:r>
          </a:p>
        </p:txBody>
      </p:sp>
      <p:pic>
        <p:nvPicPr>
          <p:cNvPr id="27" name="Graphic 26" descr="Truck">
            <a:extLst>
              <a:ext uri="{FF2B5EF4-FFF2-40B4-BE49-F238E27FC236}">
                <a16:creationId xmlns:a16="http://schemas.microsoft.com/office/drawing/2014/main" id="{78A14002-46B3-488C-88C4-DC5C3D4944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6474" y="3132929"/>
            <a:ext cx="713874" cy="713874"/>
          </a:xfrm>
          <a:prstGeom prst="rect">
            <a:avLst/>
          </a:prstGeom>
        </p:spPr>
      </p:pic>
      <p:pic>
        <p:nvPicPr>
          <p:cNvPr id="29" name="Graphic 28" descr="Handshake">
            <a:extLst>
              <a:ext uri="{FF2B5EF4-FFF2-40B4-BE49-F238E27FC236}">
                <a16:creationId xmlns:a16="http://schemas.microsoft.com/office/drawing/2014/main" id="{7237CA9C-FDB2-41B4-8AFA-CAA90940A2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3309" y="3880334"/>
            <a:ext cx="706845" cy="706845"/>
          </a:xfrm>
          <a:prstGeom prst="rect">
            <a:avLst/>
          </a:prstGeom>
        </p:spPr>
      </p:pic>
      <p:pic>
        <p:nvPicPr>
          <p:cNvPr id="31" name="Graphic 30" descr="Internet">
            <a:extLst>
              <a:ext uri="{FF2B5EF4-FFF2-40B4-BE49-F238E27FC236}">
                <a16:creationId xmlns:a16="http://schemas.microsoft.com/office/drawing/2014/main" id="{91952AE0-CD43-4DAF-9986-950E5D4A0A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8243" y="4532403"/>
            <a:ext cx="650335" cy="650335"/>
          </a:xfrm>
          <a:prstGeom prst="rect">
            <a:avLst/>
          </a:prstGeom>
        </p:spPr>
      </p:pic>
    </p:spTree>
    <p:extLst>
      <p:ext uri="{BB962C8B-B14F-4D97-AF65-F5344CB8AC3E}">
        <p14:creationId xmlns:p14="http://schemas.microsoft.com/office/powerpoint/2010/main" val="344407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4E73F4C-BA2F-4BEF-94AD-59CEBA2A3F2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AC6AE4E7-AD07-4413-9C65-444EF3C06AA7}"/>
              </a:ext>
            </a:extLst>
          </p:cNvPr>
          <p:cNvSpPr>
            <a:spLocks noGrp="1"/>
          </p:cNvSpPr>
          <p:nvPr>
            <p:ph type="body" idx="1"/>
          </p:nvPr>
        </p:nvSpPr>
        <p:spPr>
          <a:xfrm>
            <a:off x="839788" y="1489250"/>
            <a:ext cx="5157787" cy="823912"/>
          </a:xfrm>
        </p:spPr>
        <p:txBody>
          <a:bodyPr/>
          <a:lstStyle/>
          <a:p>
            <a:pPr algn="ctr"/>
            <a:r>
              <a:rPr lang="en-US">
                <a:solidFill>
                  <a:srgbClr val="002060"/>
                </a:solidFill>
              </a:rPr>
              <a:t>Advantages:</a:t>
            </a:r>
          </a:p>
        </p:txBody>
      </p:sp>
      <p:sp>
        <p:nvSpPr>
          <p:cNvPr id="12" name="Content Placeholder 11"/>
          <p:cNvSpPr>
            <a:spLocks noGrp="1"/>
          </p:cNvSpPr>
          <p:nvPr>
            <p:ph sz="half" idx="2"/>
          </p:nvPr>
        </p:nvSpPr>
        <p:spPr>
          <a:xfrm>
            <a:off x="839788" y="2313162"/>
            <a:ext cx="5157787" cy="3684588"/>
          </a:xfrm>
          <a:ln>
            <a:solidFill>
              <a:srgbClr val="002060"/>
            </a:solidFill>
          </a:ln>
        </p:spPr>
        <p:txBody>
          <a:bodyPr anchor="ctr">
            <a:normAutofit/>
          </a:bodyPr>
          <a:lstStyle/>
          <a:p>
            <a:pPr>
              <a:buFont typeface="Wingdings" panose="05000000000000000000" pitchFamily="2" charset="2"/>
              <a:buChar char="ü"/>
            </a:pPr>
            <a:r>
              <a:rPr lang="en-US" sz="2400">
                <a:solidFill>
                  <a:srgbClr val="1B3C65"/>
                </a:solidFill>
              </a:rPr>
              <a:t>No international experience required</a:t>
            </a:r>
          </a:p>
          <a:p>
            <a:pPr>
              <a:buFont typeface="Wingdings" panose="05000000000000000000" pitchFamily="2" charset="2"/>
              <a:buChar char="ü"/>
            </a:pPr>
            <a:r>
              <a:rPr lang="en-US" sz="2400">
                <a:solidFill>
                  <a:srgbClr val="1B3C65"/>
                </a:solidFill>
              </a:rPr>
              <a:t>Little to no financial commitment</a:t>
            </a:r>
          </a:p>
          <a:p>
            <a:pPr>
              <a:buFont typeface="Wingdings" panose="05000000000000000000" pitchFamily="2" charset="2"/>
              <a:buChar char="ü"/>
            </a:pPr>
            <a:r>
              <a:rPr lang="en-US" sz="2400">
                <a:solidFill>
                  <a:srgbClr val="1B3C65"/>
                </a:solidFill>
              </a:rPr>
              <a:t>Taking advantage of large piggyback partner with extensive resources or international presence</a:t>
            </a:r>
          </a:p>
          <a:p>
            <a:pPr>
              <a:buFont typeface="Wingdings" panose="05000000000000000000" pitchFamily="2" charset="2"/>
              <a:buChar char="ü"/>
            </a:pPr>
            <a:r>
              <a:rPr lang="en-US" sz="2400">
                <a:solidFill>
                  <a:srgbClr val="1B3C65"/>
                </a:solidFill>
              </a:rPr>
              <a:t>Low risk, lower cost to sell internationally</a:t>
            </a:r>
          </a:p>
        </p:txBody>
      </p:sp>
      <p:sp>
        <p:nvSpPr>
          <p:cNvPr id="9" name="Text Placeholder 8">
            <a:extLst>
              <a:ext uri="{FF2B5EF4-FFF2-40B4-BE49-F238E27FC236}">
                <a16:creationId xmlns:a16="http://schemas.microsoft.com/office/drawing/2014/main" id="{0B18C034-A8FC-488B-9034-C1DBD7434691}"/>
              </a:ext>
            </a:extLst>
          </p:cNvPr>
          <p:cNvSpPr>
            <a:spLocks noGrp="1"/>
          </p:cNvSpPr>
          <p:nvPr>
            <p:ph type="body" sz="quarter" idx="3"/>
          </p:nvPr>
        </p:nvSpPr>
        <p:spPr>
          <a:xfrm>
            <a:off x="6172200" y="1489250"/>
            <a:ext cx="5183188" cy="823912"/>
          </a:xfrm>
        </p:spPr>
        <p:txBody>
          <a:bodyPr/>
          <a:lstStyle/>
          <a:p>
            <a:pPr algn="ctr"/>
            <a:r>
              <a:rPr lang="en-US">
                <a:solidFill>
                  <a:srgbClr val="C00000"/>
                </a:solidFill>
              </a:rPr>
              <a:t>Downsides:</a:t>
            </a:r>
          </a:p>
        </p:txBody>
      </p:sp>
      <p:sp>
        <p:nvSpPr>
          <p:cNvPr id="3" name="Content Placeholder 2">
            <a:extLst>
              <a:ext uri="{FF2B5EF4-FFF2-40B4-BE49-F238E27FC236}">
                <a16:creationId xmlns:a16="http://schemas.microsoft.com/office/drawing/2014/main" id="{41AE36CB-531B-41D6-80AC-7A7847A8E0F6}"/>
              </a:ext>
            </a:extLst>
          </p:cNvPr>
          <p:cNvSpPr>
            <a:spLocks noGrp="1"/>
          </p:cNvSpPr>
          <p:nvPr>
            <p:ph sz="quarter" idx="4"/>
          </p:nvPr>
        </p:nvSpPr>
        <p:spPr>
          <a:xfrm>
            <a:off x="6172200" y="2313162"/>
            <a:ext cx="5183188" cy="3684588"/>
          </a:xfrm>
          <a:ln>
            <a:solidFill>
              <a:srgbClr val="002060"/>
            </a:solidFill>
          </a:ln>
        </p:spPr>
        <p:txBody>
          <a:bodyPr anchor="ctr">
            <a:normAutofit/>
          </a:bodyPr>
          <a:lstStyle/>
          <a:p>
            <a:r>
              <a:rPr lang="en-US" sz="2400">
                <a:solidFill>
                  <a:srgbClr val="C00000"/>
                </a:solidFill>
              </a:rPr>
              <a:t>Poor control over sales and marketing decisions</a:t>
            </a:r>
          </a:p>
          <a:p>
            <a:r>
              <a:rPr lang="en-US" sz="2400">
                <a:solidFill>
                  <a:srgbClr val="C00000"/>
                </a:solidFill>
              </a:rPr>
              <a:t>Inadequate market feedback</a:t>
            </a:r>
          </a:p>
          <a:p>
            <a:r>
              <a:rPr lang="en-US" sz="2400">
                <a:solidFill>
                  <a:srgbClr val="C00000"/>
                </a:solidFill>
              </a:rPr>
              <a:t>Lower margin potential</a:t>
            </a:r>
          </a:p>
        </p:txBody>
      </p:sp>
      <p:sp>
        <p:nvSpPr>
          <p:cNvPr id="8" name="TextBox 7">
            <a:extLst>
              <a:ext uri="{FF2B5EF4-FFF2-40B4-BE49-F238E27FC236}">
                <a16:creationId xmlns:a16="http://schemas.microsoft.com/office/drawing/2014/main" id="{25677904-0A4C-41EF-B1BF-3434A7B535CB}"/>
              </a:ext>
            </a:extLst>
          </p:cNvPr>
          <p:cNvSpPr txBox="1"/>
          <p:nvPr/>
        </p:nvSpPr>
        <p:spPr>
          <a:xfrm>
            <a:off x="0" y="-36204"/>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a:solidFill>
                  <a:schemeClr val="bg1"/>
                </a:solidFill>
                <a:latin typeface="+mj-lt"/>
              </a:rPr>
              <a:t>Market Entry – Indirect Exporting</a:t>
            </a:r>
          </a:p>
        </p:txBody>
      </p:sp>
      <p:sp>
        <p:nvSpPr>
          <p:cNvPr id="10" name="Rectangle 9">
            <a:extLst>
              <a:ext uri="{FF2B5EF4-FFF2-40B4-BE49-F238E27FC236}">
                <a16:creationId xmlns:a16="http://schemas.microsoft.com/office/drawing/2014/main" id="{E7933466-B5D1-4623-BD10-B5C1B3B2C9C9}"/>
              </a:ext>
            </a:extLst>
          </p:cNvPr>
          <p:cNvSpPr/>
          <p:nvPr/>
        </p:nvSpPr>
        <p:spPr>
          <a:xfrm>
            <a:off x="836612" y="986960"/>
            <a:ext cx="10515599" cy="523220"/>
          </a:xfrm>
          <a:prstGeom prst="rect">
            <a:avLst/>
          </a:prstGeom>
        </p:spPr>
        <p:txBody>
          <a:bodyPr wrap="square">
            <a:spAutoFit/>
          </a:bodyPr>
          <a:lstStyle/>
          <a:p>
            <a:pPr lvl="0" algn="ctr">
              <a:defRPr/>
            </a:pPr>
            <a:r>
              <a:rPr lang="en-US" sz="2800" b="1">
                <a:solidFill>
                  <a:srgbClr val="063163"/>
                </a:solidFill>
                <a:latin typeface="Calibri" pitchFamily="34" charset="0"/>
              </a:rPr>
              <a:t>Indirect = Where a US based company handles the exporting for you</a:t>
            </a:r>
          </a:p>
        </p:txBody>
      </p:sp>
    </p:spTree>
    <p:extLst>
      <p:ext uri="{BB962C8B-B14F-4D97-AF65-F5344CB8AC3E}">
        <p14:creationId xmlns:p14="http://schemas.microsoft.com/office/powerpoint/2010/main" val="2725705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E70DA58-FA37-42D9-AE99-B8C882C099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AC6AE4E7-AD07-4413-9C65-444EF3C06AA7}"/>
              </a:ext>
            </a:extLst>
          </p:cNvPr>
          <p:cNvSpPr>
            <a:spLocks noGrp="1"/>
          </p:cNvSpPr>
          <p:nvPr>
            <p:ph type="body" idx="1"/>
          </p:nvPr>
        </p:nvSpPr>
        <p:spPr>
          <a:xfrm>
            <a:off x="292609" y="1068512"/>
            <a:ext cx="5453436" cy="546547"/>
          </a:xfrm>
        </p:spPr>
        <p:txBody>
          <a:bodyPr>
            <a:normAutofit lnSpcReduction="10000"/>
          </a:bodyPr>
          <a:lstStyle/>
          <a:p>
            <a:pPr algn="ctr"/>
            <a:r>
              <a:rPr lang="en-US" sz="3600">
                <a:solidFill>
                  <a:srgbClr val="002060"/>
                </a:solidFill>
              </a:rPr>
              <a:t>Distributors</a:t>
            </a:r>
          </a:p>
        </p:txBody>
      </p:sp>
      <p:sp>
        <p:nvSpPr>
          <p:cNvPr id="12" name="Content Placeholder 11"/>
          <p:cNvSpPr>
            <a:spLocks noGrp="1"/>
          </p:cNvSpPr>
          <p:nvPr>
            <p:ph sz="half" idx="2"/>
          </p:nvPr>
        </p:nvSpPr>
        <p:spPr>
          <a:xfrm>
            <a:off x="292609" y="1704622"/>
            <a:ext cx="5453436" cy="4386461"/>
          </a:xfrm>
          <a:ln>
            <a:solidFill>
              <a:srgbClr val="002060"/>
            </a:solidFill>
          </a:ln>
        </p:spPr>
        <p:txBody>
          <a:bodyPr anchor="ctr">
            <a:normAutofit/>
          </a:bodyPr>
          <a:lstStyle/>
          <a:p>
            <a:r>
              <a:rPr lang="en-US" sz="2600"/>
              <a:t>They order directly from exporter</a:t>
            </a:r>
          </a:p>
          <a:p>
            <a:r>
              <a:rPr lang="en-US" sz="2600"/>
              <a:t>Take title of the goods per sales term</a:t>
            </a:r>
          </a:p>
          <a:p>
            <a:r>
              <a:rPr lang="en-US" sz="2600"/>
              <a:t>Manage inventory for the foreign market</a:t>
            </a:r>
          </a:p>
          <a:p>
            <a:pPr>
              <a:buFont typeface="Wingdings" panose="05000000000000000000" pitchFamily="2" charset="2"/>
              <a:buChar char="ü"/>
            </a:pPr>
            <a:r>
              <a:rPr lang="en-US" sz="2600">
                <a:solidFill>
                  <a:srgbClr val="002060"/>
                </a:solidFill>
              </a:rPr>
              <a:t>Good for conducting local promotions</a:t>
            </a:r>
          </a:p>
          <a:p>
            <a:pPr>
              <a:buFont typeface="Wingdings" panose="05000000000000000000" pitchFamily="2" charset="2"/>
              <a:buChar char="ü"/>
            </a:pPr>
            <a:r>
              <a:rPr lang="en-US" sz="2600">
                <a:solidFill>
                  <a:srgbClr val="002060"/>
                </a:solidFill>
              </a:rPr>
              <a:t>Preparing required documents and arranging payment</a:t>
            </a:r>
          </a:p>
          <a:p>
            <a:pPr>
              <a:buFont typeface="Wingdings" panose="05000000000000000000" pitchFamily="2" charset="2"/>
              <a:buChar char="ü"/>
            </a:pPr>
            <a:r>
              <a:rPr lang="en-US" sz="2600">
                <a:solidFill>
                  <a:srgbClr val="002060"/>
                </a:solidFill>
              </a:rPr>
              <a:t>Clearing goods through customs</a:t>
            </a:r>
          </a:p>
        </p:txBody>
      </p:sp>
      <p:sp>
        <p:nvSpPr>
          <p:cNvPr id="9" name="Text Placeholder 8">
            <a:extLst>
              <a:ext uri="{FF2B5EF4-FFF2-40B4-BE49-F238E27FC236}">
                <a16:creationId xmlns:a16="http://schemas.microsoft.com/office/drawing/2014/main" id="{0B18C034-A8FC-488B-9034-C1DBD7434691}"/>
              </a:ext>
            </a:extLst>
          </p:cNvPr>
          <p:cNvSpPr>
            <a:spLocks noGrp="1"/>
          </p:cNvSpPr>
          <p:nvPr>
            <p:ph type="body" sz="quarter" idx="3"/>
          </p:nvPr>
        </p:nvSpPr>
        <p:spPr>
          <a:xfrm>
            <a:off x="6220178" y="1068511"/>
            <a:ext cx="5583792" cy="546547"/>
          </a:xfrm>
        </p:spPr>
        <p:txBody>
          <a:bodyPr>
            <a:normAutofit lnSpcReduction="10000"/>
          </a:bodyPr>
          <a:lstStyle/>
          <a:p>
            <a:pPr algn="ctr"/>
            <a:r>
              <a:rPr lang="en-US" sz="3600">
                <a:solidFill>
                  <a:srgbClr val="002060"/>
                </a:solidFill>
              </a:rPr>
              <a:t>How to Find a Partner</a:t>
            </a:r>
          </a:p>
        </p:txBody>
      </p:sp>
      <p:sp>
        <p:nvSpPr>
          <p:cNvPr id="3" name="Content Placeholder 2">
            <a:extLst>
              <a:ext uri="{FF2B5EF4-FFF2-40B4-BE49-F238E27FC236}">
                <a16:creationId xmlns:a16="http://schemas.microsoft.com/office/drawing/2014/main" id="{41AE36CB-531B-41D6-80AC-7A7847A8E0F6}"/>
              </a:ext>
            </a:extLst>
          </p:cNvPr>
          <p:cNvSpPr>
            <a:spLocks noGrp="1"/>
          </p:cNvSpPr>
          <p:nvPr>
            <p:ph sz="quarter" idx="4"/>
          </p:nvPr>
        </p:nvSpPr>
        <p:spPr>
          <a:xfrm>
            <a:off x="6220178" y="1704622"/>
            <a:ext cx="5583792" cy="4386461"/>
          </a:xfrm>
          <a:ln>
            <a:solidFill>
              <a:srgbClr val="002060"/>
            </a:solidFill>
          </a:ln>
        </p:spPr>
        <p:txBody>
          <a:bodyPr anchor="ctr">
            <a:normAutofit/>
          </a:bodyPr>
          <a:lstStyle/>
          <a:p>
            <a:r>
              <a:rPr lang="en-US" sz="2600">
                <a:solidFill>
                  <a:srgbClr val="002060"/>
                </a:solidFill>
                <a:hlinkClick r:id="rId3"/>
              </a:rPr>
              <a:t>Partner Search Services</a:t>
            </a:r>
            <a:endParaRPr lang="en-US" sz="2600">
              <a:solidFill>
                <a:srgbClr val="002060"/>
              </a:solidFill>
            </a:endParaRPr>
          </a:p>
          <a:p>
            <a:r>
              <a:rPr lang="en-US" sz="2600">
                <a:solidFill>
                  <a:srgbClr val="002060"/>
                </a:solidFill>
              </a:rPr>
              <a:t>Attend </a:t>
            </a:r>
            <a:r>
              <a:rPr lang="en-US" sz="2600">
                <a:solidFill>
                  <a:srgbClr val="002060"/>
                </a:solidFill>
                <a:hlinkClick r:id="rId4"/>
              </a:rPr>
              <a:t>B2B Matchmaking </a:t>
            </a:r>
            <a:r>
              <a:rPr lang="en-US" sz="2600">
                <a:solidFill>
                  <a:srgbClr val="002060"/>
                </a:solidFill>
              </a:rPr>
              <a:t>Events</a:t>
            </a:r>
          </a:p>
          <a:p>
            <a:r>
              <a:rPr lang="en-US" sz="2600">
                <a:solidFill>
                  <a:srgbClr val="002060"/>
                </a:solidFill>
              </a:rPr>
              <a:t>Virtual &amp; In-Person </a:t>
            </a:r>
            <a:r>
              <a:rPr lang="en-US" sz="2600">
                <a:solidFill>
                  <a:srgbClr val="002060"/>
                </a:solidFill>
                <a:hlinkClick r:id="rId5"/>
              </a:rPr>
              <a:t>Trade Shows</a:t>
            </a:r>
            <a:endParaRPr lang="en-US" sz="2600">
              <a:solidFill>
                <a:srgbClr val="002060"/>
              </a:solidFill>
            </a:endParaRPr>
          </a:p>
          <a:p>
            <a:r>
              <a:rPr lang="en-US" sz="2600">
                <a:solidFill>
                  <a:srgbClr val="002060"/>
                </a:solidFill>
              </a:rPr>
              <a:t>Gov’t-Led Missions: </a:t>
            </a:r>
            <a:r>
              <a:rPr lang="en-US" sz="2600">
                <a:solidFill>
                  <a:srgbClr val="002060"/>
                </a:solidFill>
                <a:hlinkClick r:id="rId6"/>
              </a:rPr>
              <a:t>TradeWinds</a:t>
            </a:r>
            <a:endParaRPr lang="en-US" sz="2600">
              <a:solidFill>
                <a:srgbClr val="002060"/>
              </a:solidFill>
            </a:endParaRPr>
          </a:p>
          <a:p>
            <a:r>
              <a:rPr lang="en-US" sz="2600">
                <a:solidFill>
                  <a:srgbClr val="002060"/>
                </a:solidFill>
              </a:rPr>
              <a:t>In-Market </a:t>
            </a:r>
            <a:r>
              <a:rPr lang="en-US" sz="2600">
                <a:solidFill>
                  <a:srgbClr val="002060"/>
                </a:solidFill>
                <a:hlinkClick r:id="rId7"/>
              </a:rPr>
              <a:t>Company Promotions</a:t>
            </a:r>
            <a:endParaRPr lang="en-US" sz="2600">
              <a:solidFill>
                <a:srgbClr val="002060"/>
              </a:solidFill>
            </a:endParaRPr>
          </a:p>
        </p:txBody>
      </p:sp>
      <p:sp>
        <p:nvSpPr>
          <p:cNvPr id="8" name="TextBox 7">
            <a:extLst>
              <a:ext uri="{FF2B5EF4-FFF2-40B4-BE49-F238E27FC236}">
                <a16:creationId xmlns:a16="http://schemas.microsoft.com/office/drawing/2014/main" id="{25677904-0A4C-41EF-B1BF-3434A7B535CB}"/>
              </a:ext>
            </a:extLst>
          </p:cNvPr>
          <p:cNvSpPr txBox="1"/>
          <p:nvPr/>
        </p:nvSpPr>
        <p:spPr>
          <a:xfrm>
            <a:off x="0" y="2985"/>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a:solidFill>
                  <a:schemeClr val="bg1"/>
                </a:solidFill>
                <a:latin typeface="+mj-lt"/>
              </a:rPr>
              <a:t>Market Entry – Finding a Partner</a:t>
            </a:r>
          </a:p>
        </p:txBody>
      </p:sp>
    </p:spTree>
    <p:extLst>
      <p:ext uri="{BB962C8B-B14F-4D97-AF65-F5344CB8AC3E}">
        <p14:creationId xmlns:p14="http://schemas.microsoft.com/office/powerpoint/2010/main" val="4168636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6409AA6-A61E-42B8-AF13-29AD4EE36F4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414FFFD9-C862-4BF7-8F34-253D89ED838A}"/>
              </a:ext>
            </a:extLst>
          </p:cNvPr>
          <p:cNvSpPr>
            <a:spLocks noGrp="1"/>
          </p:cNvSpPr>
          <p:nvPr>
            <p:ph type="title"/>
          </p:nvPr>
        </p:nvSpPr>
        <p:spPr>
          <a:xfrm>
            <a:off x="839788" y="776601"/>
            <a:ext cx="4344128" cy="888523"/>
          </a:xfrm>
        </p:spPr>
        <p:txBody>
          <a:bodyPr>
            <a:normAutofit/>
          </a:bodyPr>
          <a:lstStyle/>
          <a:p>
            <a:pPr algn="ctr"/>
            <a:r>
              <a:rPr lang="en-US" sz="2400" b="1">
                <a:solidFill>
                  <a:srgbClr val="002060"/>
                </a:solidFill>
              </a:rPr>
              <a:t>Establishing Online </a:t>
            </a:r>
            <a:br>
              <a:rPr lang="en-US" sz="2400" b="1">
                <a:solidFill>
                  <a:srgbClr val="002060"/>
                </a:solidFill>
              </a:rPr>
            </a:br>
            <a:r>
              <a:rPr lang="en-US" sz="2400" b="1">
                <a:solidFill>
                  <a:srgbClr val="002060"/>
                </a:solidFill>
              </a:rPr>
              <a:t>Brand Authority</a:t>
            </a:r>
          </a:p>
        </p:txBody>
      </p:sp>
      <p:sp>
        <p:nvSpPr>
          <p:cNvPr id="7" name="Text Placeholder 6">
            <a:extLst>
              <a:ext uri="{FF2B5EF4-FFF2-40B4-BE49-F238E27FC236}">
                <a16:creationId xmlns:a16="http://schemas.microsoft.com/office/drawing/2014/main" id="{AC6AE4E7-AD07-4413-9C65-444EF3C06AA7}"/>
              </a:ext>
            </a:extLst>
          </p:cNvPr>
          <p:cNvSpPr>
            <a:spLocks noGrp="1"/>
          </p:cNvSpPr>
          <p:nvPr>
            <p:ph type="body" sz="half" idx="2"/>
          </p:nvPr>
        </p:nvSpPr>
        <p:spPr>
          <a:xfrm>
            <a:off x="839788" y="1665124"/>
            <a:ext cx="4344128" cy="4439604"/>
          </a:xfrm>
          <a:ln>
            <a:solidFill>
              <a:srgbClr val="002060"/>
            </a:solidFill>
          </a:ln>
        </p:spPr>
        <p:txBody>
          <a:bodyPr>
            <a:normAutofit/>
          </a:bodyPr>
          <a:lstStyle/>
          <a:p>
            <a:pPr marL="342900" indent="-342900">
              <a:buFont typeface="+mj-lt"/>
              <a:buAutoNum type="arabicPeriod"/>
            </a:pPr>
            <a:r>
              <a:rPr lang="en-US">
                <a:solidFill>
                  <a:srgbClr val="002060"/>
                </a:solidFill>
              </a:rPr>
              <a:t>Different markets = different platforms</a:t>
            </a:r>
          </a:p>
          <a:p>
            <a:pPr marL="342900" indent="-342900">
              <a:buFont typeface="+mj-lt"/>
              <a:buAutoNum type="arabicPeriod"/>
            </a:pPr>
            <a:r>
              <a:rPr lang="en-US">
                <a:solidFill>
                  <a:srgbClr val="002060"/>
                </a:solidFill>
              </a:rPr>
              <a:t>Social media platforms: Facebook(Caribbean), LinkedIn(Canada), Viber(Vietnam) </a:t>
            </a:r>
          </a:p>
          <a:p>
            <a:pPr marL="342900" indent="-342900">
              <a:buFont typeface="+mj-lt"/>
              <a:buAutoNum type="arabicPeriod"/>
            </a:pPr>
            <a:r>
              <a:rPr lang="en-US">
                <a:solidFill>
                  <a:srgbClr val="002060"/>
                </a:solidFill>
              </a:rPr>
              <a:t>Your own website – establish </a:t>
            </a:r>
            <a:r>
              <a:rPr lang="en-US">
                <a:solidFill>
                  <a:srgbClr val="002060"/>
                </a:solidFill>
                <a:hlinkClick r:id="rId3"/>
              </a:rPr>
              <a:t>KPIs</a:t>
            </a:r>
            <a:endParaRPr lang="en-US">
              <a:solidFill>
                <a:srgbClr val="002060"/>
              </a:solidFill>
            </a:endParaRPr>
          </a:p>
          <a:p>
            <a:pPr marL="342900" indent="-342900">
              <a:buFont typeface="+mj-lt"/>
              <a:buAutoNum type="arabicPeriod"/>
            </a:pPr>
            <a:r>
              <a:rPr lang="en-US">
                <a:solidFill>
                  <a:srgbClr val="002060"/>
                </a:solidFill>
              </a:rPr>
              <a:t>Company YouTube channel – 2</a:t>
            </a:r>
            <a:r>
              <a:rPr lang="en-US" baseline="30000">
                <a:solidFill>
                  <a:srgbClr val="002060"/>
                </a:solidFill>
              </a:rPr>
              <a:t>nd</a:t>
            </a:r>
            <a:r>
              <a:rPr lang="en-US">
                <a:solidFill>
                  <a:srgbClr val="002060"/>
                </a:solidFill>
              </a:rPr>
              <a:t> largest search engine worldwide</a:t>
            </a:r>
          </a:p>
          <a:p>
            <a:pPr algn="ctr"/>
            <a:endParaRPr lang="en-US" b="1">
              <a:solidFill>
                <a:srgbClr val="002060"/>
              </a:solidFill>
            </a:endParaRPr>
          </a:p>
          <a:p>
            <a:pPr algn="ctr"/>
            <a:r>
              <a:rPr lang="en-US" b="1">
                <a:solidFill>
                  <a:srgbClr val="002060"/>
                </a:solidFill>
              </a:rPr>
              <a:t>Resources:</a:t>
            </a:r>
          </a:p>
          <a:p>
            <a:pPr marL="285750" indent="-285750">
              <a:buFont typeface="Arial" panose="020B0604020202020204" pitchFamily="34" charset="0"/>
              <a:buChar char="•"/>
            </a:pPr>
            <a:r>
              <a:rPr lang="en-US">
                <a:solidFill>
                  <a:srgbClr val="002060"/>
                </a:solidFill>
              </a:rPr>
              <a:t>ITA </a:t>
            </a:r>
            <a:r>
              <a:rPr lang="en-US">
                <a:solidFill>
                  <a:srgbClr val="002060"/>
                </a:solidFill>
                <a:hlinkClick r:id="rId4"/>
              </a:rPr>
              <a:t>eCommerce BSP Service Directory</a:t>
            </a:r>
            <a:endParaRPr lang="en-US">
              <a:solidFill>
                <a:srgbClr val="002060"/>
              </a:solidFill>
            </a:endParaRPr>
          </a:p>
          <a:p>
            <a:pPr marL="742950" lvl="1" indent="-285750">
              <a:buFont typeface="Arial" panose="020B0604020202020204" pitchFamily="34" charset="0"/>
              <a:buChar char="•"/>
            </a:pPr>
            <a:r>
              <a:rPr lang="en-US" i="1">
                <a:solidFill>
                  <a:srgbClr val="002060"/>
                </a:solidFill>
              </a:rPr>
              <a:t>STEP Grant eligible for any website globalization modifications</a:t>
            </a:r>
            <a:endParaRPr lang="en-US">
              <a:solidFill>
                <a:srgbClr val="002060"/>
              </a:solidFill>
            </a:endParaRPr>
          </a:p>
        </p:txBody>
      </p:sp>
      <p:sp>
        <p:nvSpPr>
          <p:cNvPr id="8" name="TextBox 7">
            <a:extLst>
              <a:ext uri="{FF2B5EF4-FFF2-40B4-BE49-F238E27FC236}">
                <a16:creationId xmlns:a16="http://schemas.microsoft.com/office/drawing/2014/main" id="{25677904-0A4C-41EF-B1BF-3434A7B535CB}"/>
              </a:ext>
            </a:extLst>
          </p:cNvPr>
          <p:cNvSpPr txBox="1"/>
          <p:nvPr/>
        </p:nvSpPr>
        <p:spPr>
          <a:xfrm>
            <a:off x="0" y="2985"/>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a:solidFill>
                  <a:schemeClr val="bg1"/>
                </a:solidFill>
                <a:latin typeface="+mj-lt"/>
              </a:rPr>
              <a:t>Market Entry – eCommerce</a:t>
            </a:r>
          </a:p>
        </p:txBody>
      </p:sp>
      <p:pic>
        <p:nvPicPr>
          <p:cNvPr id="18" name="Picture 17">
            <a:extLst>
              <a:ext uri="{FF2B5EF4-FFF2-40B4-BE49-F238E27FC236}">
                <a16:creationId xmlns:a16="http://schemas.microsoft.com/office/drawing/2014/main" id="{39FFAEBC-11B8-46CC-A364-931078881994}"/>
              </a:ext>
            </a:extLst>
          </p:cNvPr>
          <p:cNvPicPr>
            <a:picLocks noChangeAspect="1"/>
          </p:cNvPicPr>
          <p:nvPr/>
        </p:nvPicPr>
        <p:blipFill>
          <a:blip r:embed="rId5"/>
          <a:stretch>
            <a:fillRect/>
          </a:stretch>
        </p:blipFill>
        <p:spPr>
          <a:xfrm>
            <a:off x="6426864" y="1550218"/>
            <a:ext cx="5560858" cy="4424855"/>
          </a:xfrm>
          <a:prstGeom prst="rect">
            <a:avLst/>
          </a:prstGeom>
        </p:spPr>
      </p:pic>
      <p:sp>
        <p:nvSpPr>
          <p:cNvPr id="19" name="Rectangle 18">
            <a:extLst>
              <a:ext uri="{FF2B5EF4-FFF2-40B4-BE49-F238E27FC236}">
                <a16:creationId xmlns:a16="http://schemas.microsoft.com/office/drawing/2014/main" id="{490ED0F4-4E5C-4448-833F-4F256D27978C}"/>
              </a:ext>
            </a:extLst>
          </p:cNvPr>
          <p:cNvSpPr/>
          <p:nvPr/>
        </p:nvSpPr>
        <p:spPr>
          <a:xfrm>
            <a:off x="6448257" y="1080349"/>
            <a:ext cx="5539465" cy="584775"/>
          </a:xfrm>
          <a:prstGeom prst="rect">
            <a:avLst/>
          </a:prstGeom>
        </p:spPr>
        <p:txBody>
          <a:bodyPr wrap="none">
            <a:spAutoFit/>
          </a:bodyPr>
          <a:lstStyle/>
          <a:p>
            <a:r>
              <a:rPr lang="en-US" sz="3200">
                <a:solidFill>
                  <a:srgbClr val="002060"/>
                </a:solidFill>
                <a:latin typeface="+mj-lt"/>
              </a:rPr>
              <a:t>3rd-Party eCommerce Platforms</a:t>
            </a:r>
            <a:endParaRPr lang="en-US" sz="3200">
              <a:latin typeface="+mj-lt"/>
            </a:endParaRPr>
          </a:p>
        </p:txBody>
      </p:sp>
    </p:spTree>
    <p:extLst>
      <p:ext uri="{BB962C8B-B14F-4D97-AF65-F5344CB8AC3E}">
        <p14:creationId xmlns:p14="http://schemas.microsoft.com/office/powerpoint/2010/main" val="1498760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1400DB-20A5-4D77-B1DE-AC08CA0DB36F}"/>
              </a:ext>
            </a:extLst>
          </p:cNvPr>
          <p:cNvSpPr>
            <a:spLocks noGrp="1"/>
          </p:cNvSpPr>
          <p:nvPr>
            <p:ph idx="1"/>
          </p:nvPr>
        </p:nvSpPr>
        <p:spPr>
          <a:xfrm>
            <a:off x="6096000" y="1253331"/>
            <a:ext cx="5494175" cy="4351338"/>
          </a:xfrm>
        </p:spPr>
        <p:txBody>
          <a:bodyPr>
            <a:normAutofit fontScale="92500"/>
          </a:bodyPr>
          <a:lstStyle/>
          <a:p>
            <a:pPr marL="285750" indent="-285750">
              <a:lnSpc>
                <a:spcPct val="150000"/>
              </a:lnSpc>
              <a:buFont typeface="Arial" panose="020B0604020202020204" pitchFamily="34" charset="0"/>
              <a:buChar char="•"/>
            </a:pPr>
            <a:r>
              <a:rPr lang="en-US" sz="2200">
                <a:hlinkClick r:id="rId2"/>
              </a:rPr>
              <a:t>CS New Orleans Mini Web Analysis </a:t>
            </a:r>
            <a:r>
              <a:rPr lang="en-US" sz="2200"/>
              <a:t>– Free</a:t>
            </a:r>
          </a:p>
          <a:p>
            <a:pPr>
              <a:lnSpc>
                <a:spcPct val="150000"/>
              </a:lnSpc>
            </a:pPr>
            <a:r>
              <a:rPr lang="en-US" sz="2200"/>
              <a:t>ITA </a:t>
            </a:r>
            <a:r>
              <a:rPr lang="en-US" sz="2200">
                <a:hlinkClick r:id="rId3"/>
              </a:rPr>
              <a:t>eCommerce Resource Library</a:t>
            </a:r>
            <a:endParaRPr lang="en-US" sz="2200"/>
          </a:p>
          <a:p>
            <a:pPr>
              <a:lnSpc>
                <a:spcPct val="150000"/>
              </a:lnSpc>
            </a:pPr>
            <a:r>
              <a:rPr lang="en-US" sz="2200"/>
              <a:t>ITA </a:t>
            </a:r>
            <a:r>
              <a:rPr lang="en-US" sz="2200">
                <a:hlinkClick r:id="rId4"/>
              </a:rPr>
              <a:t>Rural Business Web Gap Analysis Services</a:t>
            </a:r>
            <a:endParaRPr lang="en-US" sz="2200"/>
          </a:p>
          <a:p>
            <a:pPr marL="285750" indent="-285750">
              <a:lnSpc>
                <a:spcPct val="150000"/>
              </a:lnSpc>
            </a:pPr>
            <a:r>
              <a:rPr lang="en-US" sz="2200"/>
              <a:t>MBDA </a:t>
            </a:r>
            <a:r>
              <a:rPr lang="en-US" sz="2200">
                <a:hlinkClick r:id="rId5"/>
              </a:rPr>
              <a:t>Minority Business &amp; Tech Initiative</a:t>
            </a:r>
            <a:endParaRPr lang="en-US" sz="2200"/>
          </a:p>
          <a:p>
            <a:pPr marL="285750" indent="-285750">
              <a:lnSpc>
                <a:spcPct val="150000"/>
              </a:lnSpc>
              <a:buFont typeface="Arial" panose="020B0604020202020204" pitchFamily="34" charset="0"/>
              <a:buChar char="•"/>
            </a:pPr>
            <a:r>
              <a:rPr lang="en-US" sz="2200">
                <a:hlinkClick r:id="rId6"/>
              </a:rPr>
              <a:t>SBDC Website Building Counseling</a:t>
            </a:r>
            <a:r>
              <a:rPr lang="en-US" sz="2200"/>
              <a:t> – Free </a:t>
            </a:r>
          </a:p>
          <a:p>
            <a:pPr marL="285750" indent="-285750">
              <a:lnSpc>
                <a:spcPct val="150000"/>
              </a:lnSpc>
              <a:buFont typeface="Arial" panose="020B0604020202020204" pitchFamily="34" charset="0"/>
              <a:buChar char="•"/>
            </a:pPr>
            <a:r>
              <a:rPr lang="en-US" sz="2200">
                <a:hlinkClick r:id="rId7"/>
              </a:rPr>
              <a:t>STEP Grant</a:t>
            </a:r>
            <a:r>
              <a:rPr lang="en-US" sz="2200"/>
              <a:t> - Will cover 90%</a:t>
            </a:r>
          </a:p>
          <a:p>
            <a:pPr marL="285750" indent="-285750">
              <a:lnSpc>
                <a:spcPct val="150000"/>
              </a:lnSpc>
              <a:buFont typeface="Arial" panose="020B0604020202020204" pitchFamily="34" charset="0"/>
              <a:buChar char="•"/>
            </a:pPr>
            <a:r>
              <a:rPr lang="en-US" sz="2200">
                <a:hlinkClick r:id="rId8"/>
              </a:rPr>
              <a:t>SUSTA (Food &amp; Bev) 50% </a:t>
            </a:r>
            <a:r>
              <a:rPr lang="en-US" sz="2200" err="1">
                <a:hlinkClick r:id="rId8"/>
              </a:rPr>
              <a:t>CostShare</a:t>
            </a:r>
            <a:endParaRPr lang="en-US" sz="2200"/>
          </a:p>
          <a:p>
            <a:pPr marL="0" indent="0">
              <a:buNone/>
            </a:pPr>
            <a:endParaRPr lang="en-US"/>
          </a:p>
        </p:txBody>
      </p:sp>
      <p:sp>
        <p:nvSpPr>
          <p:cNvPr id="5" name="TextBox 4">
            <a:extLst>
              <a:ext uri="{FF2B5EF4-FFF2-40B4-BE49-F238E27FC236}">
                <a16:creationId xmlns:a16="http://schemas.microsoft.com/office/drawing/2014/main" id="{33C689A3-23FE-96A2-7766-225197A392B4}"/>
              </a:ext>
            </a:extLst>
          </p:cNvPr>
          <p:cNvSpPr txBox="1"/>
          <p:nvPr/>
        </p:nvSpPr>
        <p:spPr>
          <a:xfrm>
            <a:off x="0" y="-497"/>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a:solidFill>
                  <a:schemeClr val="bg1"/>
                </a:solidFill>
              </a:rPr>
              <a:t>Grants &amp; Groups to Support Website Enhancements</a:t>
            </a:r>
            <a:endParaRPr lang="en-US" b="1">
              <a:solidFill>
                <a:schemeClr val="bg1"/>
              </a:solidFill>
              <a:latin typeface="+mj-lt"/>
            </a:endParaRPr>
          </a:p>
        </p:txBody>
      </p:sp>
      <p:pic>
        <p:nvPicPr>
          <p:cNvPr id="7" name="Picture 6" descr="Graphical user interface, text&#10;&#10;Description automatically generated">
            <a:extLst>
              <a:ext uri="{FF2B5EF4-FFF2-40B4-BE49-F238E27FC236}">
                <a16:creationId xmlns:a16="http://schemas.microsoft.com/office/drawing/2014/main" id="{55FCEEF7-1F65-63D2-B960-188355E7F4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4014" y="942193"/>
            <a:ext cx="1718163" cy="684334"/>
          </a:xfrm>
          <a:prstGeom prst="rect">
            <a:avLst/>
          </a:prstGeom>
        </p:spPr>
      </p:pic>
      <p:pic>
        <p:nvPicPr>
          <p:cNvPr id="9" name="Picture 8" descr="Text&#10;&#10;Description automatically generated">
            <a:extLst>
              <a:ext uri="{FF2B5EF4-FFF2-40B4-BE49-F238E27FC236}">
                <a16:creationId xmlns:a16="http://schemas.microsoft.com/office/drawing/2014/main" id="{DCE0F8BC-DDA8-7DD4-022B-8A88ADB4E6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16101" y="4229544"/>
            <a:ext cx="1222921" cy="75628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53400019-1D28-6D91-DF27-22CB7D1A79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7432" y="5389918"/>
            <a:ext cx="1579467" cy="588360"/>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E455E714-8FDE-9F4F-93EC-F347C545A9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76129" y="2642351"/>
            <a:ext cx="1320879" cy="1146094"/>
          </a:xfrm>
          <a:prstGeom prst="rect">
            <a:avLst/>
          </a:prstGeom>
        </p:spPr>
      </p:pic>
      <p:pic>
        <p:nvPicPr>
          <p:cNvPr id="15" name="Picture 14" descr="A screenshot of a computer&#10;&#10;Description automatically generated with low confidence">
            <a:extLst>
              <a:ext uri="{FF2B5EF4-FFF2-40B4-BE49-F238E27FC236}">
                <a16:creationId xmlns:a16="http://schemas.microsoft.com/office/drawing/2014/main" id="{018101E4-5487-6169-B83B-629A4FD53D7D}"/>
              </a:ext>
            </a:extLst>
          </p:cNvPr>
          <p:cNvPicPr>
            <a:picLocks noChangeAspect="1"/>
          </p:cNvPicPr>
          <p:nvPr/>
        </p:nvPicPr>
        <p:blipFill rotWithShape="1">
          <a:blip r:embed="rId13">
            <a:extLst>
              <a:ext uri="{28A0092B-C50C-407E-A947-70E740481C1C}">
                <a14:useLocalDpi xmlns:a14="http://schemas.microsoft.com/office/drawing/2010/main" val="0"/>
              </a:ext>
            </a:extLst>
          </a:blip>
          <a:srcRect t="36666"/>
          <a:stretch/>
        </p:blipFill>
        <p:spPr>
          <a:xfrm>
            <a:off x="1523796" y="1963664"/>
            <a:ext cx="1694192" cy="378702"/>
          </a:xfrm>
          <a:prstGeom prst="rect">
            <a:avLst/>
          </a:prstGeom>
        </p:spPr>
      </p:pic>
      <p:sp>
        <p:nvSpPr>
          <p:cNvPr id="10" name="Rectangle 9">
            <a:extLst>
              <a:ext uri="{FF2B5EF4-FFF2-40B4-BE49-F238E27FC236}">
                <a16:creationId xmlns:a16="http://schemas.microsoft.com/office/drawing/2014/main" id="{E5DF8A66-59CD-941A-3C1C-11DC9CE559E8}"/>
              </a:ext>
            </a:extLst>
          </p:cNvPr>
          <p:cNvSpPr/>
          <p:nvPr/>
        </p:nvSpPr>
        <p:spPr>
          <a:xfrm>
            <a:off x="1225485" y="6089740"/>
            <a:ext cx="8917756" cy="768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5254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22417"/>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dirty="0">
                <a:solidFill>
                  <a:schemeClr val="bg1"/>
                </a:solidFill>
                <a:latin typeface="+mj-lt"/>
                <a:cs typeface="Calibri Light" panose="020F0302020204030204" pitchFamily="34" charset="0"/>
              </a:rPr>
              <a:t>For More Information</a:t>
            </a:r>
          </a:p>
        </p:txBody>
      </p:sp>
      <p:sp>
        <p:nvSpPr>
          <p:cNvPr id="2" name="TextBox 1">
            <a:extLst>
              <a:ext uri="{FF2B5EF4-FFF2-40B4-BE49-F238E27FC236}">
                <a16:creationId xmlns:a16="http://schemas.microsoft.com/office/drawing/2014/main" id="{BD37B7CB-316C-49F3-9015-96EBD56A770B}"/>
              </a:ext>
            </a:extLst>
          </p:cNvPr>
          <p:cNvSpPr txBox="1"/>
          <p:nvPr/>
        </p:nvSpPr>
        <p:spPr>
          <a:xfrm>
            <a:off x="686857" y="1578290"/>
            <a:ext cx="6312309" cy="769441"/>
          </a:xfrm>
          <a:prstGeom prst="rect">
            <a:avLst/>
          </a:prstGeom>
          <a:noFill/>
        </p:spPr>
        <p:txBody>
          <a:bodyPr wrap="square" lIns="91440" tIns="45720" rIns="91440" bIns="45720" rtlCol="0" anchor="t">
            <a:spAutoFit/>
          </a:bodyPr>
          <a:lstStyle/>
          <a:p>
            <a:r>
              <a:rPr lang="en-US" sz="4400">
                <a:cs typeface="Calibri"/>
              </a:rPr>
              <a:t>John Henry Jackson </a:t>
            </a:r>
          </a:p>
        </p:txBody>
      </p:sp>
      <p:sp>
        <p:nvSpPr>
          <p:cNvPr id="4" name="TextBox 3">
            <a:extLst>
              <a:ext uri="{FF2B5EF4-FFF2-40B4-BE49-F238E27FC236}">
                <a16:creationId xmlns:a16="http://schemas.microsoft.com/office/drawing/2014/main" id="{98E1DF01-9338-43F1-A4C8-9C1AE36FD701}"/>
              </a:ext>
            </a:extLst>
          </p:cNvPr>
          <p:cNvSpPr txBox="1"/>
          <p:nvPr/>
        </p:nvSpPr>
        <p:spPr>
          <a:xfrm>
            <a:off x="1659450" y="2257167"/>
            <a:ext cx="4508148" cy="3293209"/>
          </a:xfrm>
          <a:prstGeom prst="rect">
            <a:avLst/>
          </a:prstGeom>
          <a:noFill/>
        </p:spPr>
        <p:txBody>
          <a:bodyPr wrap="square" lIns="91440" tIns="45720" rIns="91440" bIns="45720" rtlCol="0" anchor="t">
            <a:spAutoFit/>
          </a:bodyPr>
          <a:lstStyle/>
          <a:p>
            <a:endParaRPr lang="en-US" sz="2000" dirty="0"/>
          </a:p>
          <a:p>
            <a:r>
              <a:rPr lang="en-US" sz="2400" dirty="0"/>
              <a:t>                                                      </a:t>
            </a:r>
          </a:p>
          <a:p>
            <a:r>
              <a:rPr lang="en-US" sz="2400" dirty="0"/>
              <a:t> International Trade Specialist</a:t>
            </a:r>
            <a:endParaRPr lang="en-US" sz="2400" dirty="0">
              <a:cs typeface="Calibri"/>
            </a:endParaRPr>
          </a:p>
          <a:p>
            <a:endParaRPr lang="en-US" altLang="en-US" dirty="0"/>
          </a:p>
          <a:p>
            <a:endParaRPr lang="en-US" altLang="en-US" sz="1000" dirty="0"/>
          </a:p>
          <a:p>
            <a:r>
              <a:rPr lang="en-US" sz="2400" dirty="0">
                <a:ea typeface="+mn-lt"/>
                <a:cs typeface="+mn-lt"/>
              </a:rPr>
              <a:t>504-589-6549</a:t>
            </a:r>
            <a:endParaRPr lang="en-US" dirty="0"/>
          </a:p>
          <a:p>
            <a:endParaRPr lang="en-US" altLang="en-US" sz="1600" dirty="0"/>
          </a:p>
          <a:p>
            <a:r>
              <a:rPr lang="en-US" altLang="en-US" sz="2400" dirty="0"/>
              <a:t>                    </a:t>
            </a:r>
            <a:endParaRPr lang="en-US" dirty="0"/>
          </a:p>
          <a:p>
            <a:r>
              <a:rPr lang="en-US" sz="2400" dirty="0">
                <a:ea typeface="+mn-lt"/>
                <a:cs typeface="+mn-lt"/>
              </a:rPr>
              <a:t>jh.jackson@trade.gov</a:t>
            </a:r>
            <a:endParaRPr lang="en-US" dirty="0">
              <a:cs typeface="Calibri"/>
            </a:endParaRPr>
          </a:p>
          <a:p>
            <a:endParaRPr lang="en-US" sz="2400" dirty="0"/>
          </a:p>
        </p:txBody>
      </p:sp>
      <p:pic>
        <p:nvPicPr>
          <p:cNvPr id="6146" name="Picture 2" descr="Boost Your Bottom Line With These Export Tips From the U.S. Commercial  Service">
            <a:extLst>
              <a:ext uri="{FF2B5EF4-FFF2-40B4-BE49-F238E27FC236}">
                <a16:creationId xmlns:a16="http://schemas.microsoft.com/office/drawing/2014/main" id="{11F8E9DE-26E3-DD13-7AF1-FEFE538DF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721" y="4566013"/>
            <a:ext cx="3124022" cy="20289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D15507-E9C0-E4DC-1813-E7AF2B884F9B}"/>
              </a:ext>
            </a:extLst>
          </p:cNvPr>
          <p:cNvPicPr>
            <a:picLocks noChangeAspect="1"/>
          </p:cNvPicPr>
          <p:nvPr/>
        </p:nvPicPr>
        <p:blipFill rotWithShape="1">
          <a:blip r:embed="rId3"/>
          <a:srcRect l="86420"/>
          <a:stretch/>
        </p:blipFill>
        <p:spPr>
          <a:xfrm>
            <a:off x="686857" y="3561467"/>
            <a:ext cx="830510" cy="782580"/>
          </a:xfrm>
          <a:prstGeom prst="rect">
            <a:avLst/>
          </a:prstGeom>
        </p:spPr>
      </p:pic>
      <p:pic>
        <p:nvPicPr>
          <p:cNvPr id="10" name="Picture 9">
            <a:extLst>
              <a:ext uri="{FF2B5EF4-FFF2-40B4-BE49-F238E27FC236}">
                <a16:creationId xmlns:a16="http://schemas.microsoft.com/office/drawing/2014/main" id="{0D655879-57C6-CBB2-8338-1DFDE3711AAB}"/>
              </a:ext>
            </a:extLst>
          </p:cNvPr>
          <p:cNvPicPr>
            <a:picLocks noChangeAspect="1"/>
          </p:cNvPicPr>
          <p:nvPr/>
        </p:nvPicPr>
        <p:blipFill rotWithShape="1">
          <a:blip r:embed="rId3"/>
          <a:srcRect r="87814"/>
          <a:stretch/>
        </p:blipFill>
        <p:spPr>
          <a:xfrm>
            <a:off x="729501" y="4497130"/>
            <a:ext cx="745222" cy="782580"/>
          </a:xfrm>
          <a:prstGeom prst="rect">
            <a:avLst/>
          </a:prstGeom>
        </p:spPr>
      </p:pic>
      <p:pic>
        <p:nvPicPr>
          <p:cNvPr id="11" name="Picture 10">
            <a:extLst>
              <a:ext uri="{FF2B5EF4-FFF2-40B4-BE49-F238E27FC236}">
                <a16:creationId xmlns:a16="http://schemas.microsoft.com/office/drawing/2014/main" id="{9FAB0A56-8217-EB69-E56B-D0E56549E9AD}"/>
              </a:ext>
            </a:extLst>
          </p:cNvPr>
          <p:cNvPicPr>
            <a:picLocks noChangeAspect="1"/>
          </p:cNvPicPr>
          <p:nvPr/>
        </p:nvPicPr>
        <p:blipFill rotWithShape="1">
          <a:blip r:embed="rId4"/>
          <a:srcRect l="42936" r="42064"/>
          <a:stretch/>
        </p:blipFill>
        <p:spPr>
          <a:xfrm>
            <a:off x="644911" y="2700498"/>
            <a:ext cx="914402" cy="829901"/>
          </a:xfrm>
          <a:prstGeom prst="rect">
            <a:avLst/>
          </a:prstGeom>
        </p:spPr>
      </p:pic>
      <p:pic>
        <p:nvPicPr>
          <p:cNvPr id="6" name="Picture 5" descr="Icon&#10;&#10;Description automatically generated">
            <a:extLst>
              <a:ext uri="{FF2B5EF4-FFF2-40B4-BE49-F238E27FC236}">
                <a16:creationId xmlns:a16="http://schemas.microsoft.com/office/drawing/2014/main" id="{B65F4F30-FD61-7BD9-5DD0-9820B79971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501" y="5440201"/>
            <a:ext cx="629232" cy="629232"/>
          </a:xfrm>
          <a:prstGeom prst="rect">
            <a:avLst/>
          </a:prstGeom>
        </p:spPr>
      </p:pic>
      <p:sp>
        <p:nvSpPr>
          <p:cNvPr id="15" name="TextBox 14">
            <a:extLst>
              <a:ext uri="{FF2B5EF4-FFF2-40B4-BE49-F238E27FC236}">
                <a16:creationId xmlns:a16="http://schemas.microsoft.com/office/drawing/2014/main" id="{A078F20E-722D-F3C4-AD72-11BDD68F8BBC}"/>
              </a:ext>
            </a:extLst>
          </p:cNvPr>
          <p:cNvSpPr txBox="1"/>
          <p:nvPr/>
        </p:nvSpPr>
        <p:spPr>
          <a:xfrm>
            <a:off x="1659450" y="5523984"/>
            <a:ext cx="6093912" cy="461665"/>
          </a:xfrm>
          <a:prstGeom prst="rect">
            <a:avLst/>
          </a:prstGeom>
          <a:noFill/>
        </p:spPr>
        <p:txBody>
          <a:bodyPr wrap="square" lIns="91440" tIns="45720" rIns="91440" bIns="45720" anchor="t">
            <a:spAutoFit/>
          </a:bodyPr>
          <a:lstStyle/>
          <a:p>
            <a:r>
              <a:rPr lang="en-US" sz="2400" dirty="0">
                <a:ea typeface="+mn-lt"/>
                <a:cs typeface="+mn-lt"/>
                <a:hlinkClick r:id="rId6"/>
              </a:rPr>
              <a:t>https://www.linkedin.com/in/johnhjackson/</a:t>
            </a:r>
            <a:r>
              <a:rPr lang="en-US" sz="2400" dirty="0">
                <a:ea typeface="+mn-lt"/>
                <a:cs typeface="+mn-lt"/>
              </a:rPr>
              <a:t> </a:t>
            </a:r>
            <a:endParaRPr lang="en-US" dirty="0"/>
          </a:p>
        </p:txBody>
      </p:sp>
      <p:sp>
        <p:nvSpPr>
          <p:cNvPr id="19" name="Rectangle 18">
            <a:extLst>
              <a:ext uri="{FF2B5EF4-FFF2-40B4-BE49-F238E27FC236}">
                <a16:creationId xmlns:a16="http://schemas.microsoft.com/office/drawing/2014/main" id="{9B0E5A44-6655-5288-3DEB-8760BCA6903E}"/>
              </a:ext>
            </a:extLst>
          </p:cNvPr>
          <p:cNvSpPr/>
          <p:nvPr/>
        </p:nvSpPr>
        <p:spPr>
          <a:xfrm>
            <a:off x="2985796" y="5987887"/>
            <a:ext cx="5178490" cy="768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8F43CA-44B1-AD0D-159F-67A6794A980D}"/>
              </a:ext>
            </a:extLst>
          </p:cNvPr>
          <p:cNvPicPr>
            <a:picLocks noChangeAspect="1"/>
          </p:cNvPicPr>
          <p:nvPr/>
        </p:nvPicPr>
        <p:blipFill>
          <a:blip r:embed="rId7">
            <a:extLst>
              <a:ext uri="{28A0092B-C50C-407E-A947-70E740481C1C}">
                <a14:useLocalDpi xmlns:a14="http://schemas.microsoft.com/office/drawing/2010/main" val="0"/>
              </a:ext>
            </a:extLst>
          </a:blip>
          <a:srcRect t="4146" b="4146"/>
          <a:stretch/>
        </p:blipFill>
        <p:spPr>
          <a:xfrm>
            <a:off x="8477133" y="1358910"/>
            <a:ext cx="2575247" cy="3387893"/>
          </a:xfrm>
          <a:prstGeom prst="rect">
            <a:avLst/>
          </a:prstGeom>
        </p:spPr>
      </p:pic>
    </p:spTree>
    <p:extLst>
      <p:ext uri="{BB962C8B-B14F-4D97-AF65-F5344CB8AC3E}">
        <p14:creationId xmlns:p14="http://schemas.microsoft.com/office/powerpoint/2010/main" val="3467866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1" y="-646176"/>
            <a:ext cx="12192001" cy="7504176"/>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13" y="3429000"/>
            <a:ext cx="12191999" cy="1737965"/>
          </a:xfrm>
          <a:prstGeom prst="rect">
            <a:avLst/>
          </a:prstGeom>
          <a:solidFill>
            <a:srgbClr val="478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727484"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872892" y="3625036"/>
            <a:ext cx="11319094" cy="986435"/>
          </a:xfrm>
          <a:prstGeom prst="rect">
            <a:avLst/>
          </a:prstGeom>
        </p:spPr>
        <p:txBody>
          <a:bodyPr vert="horz" lIns="109728" tIns="54864" rIns="109728" bIns="54864"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200"/>
              </a:spcBef>
              <a:spcAft>
                <a:spcPts val="200"/>
              </a:spcAft>
            </a:pPr>
            <a:r>
              <a:rPr lang="en-US" sz="3600" b="1" dirty="0">
                <a:solidFill>
                  <a:schemeClr val="bg1"/>
                </a:solidFill>
                <a:effectLst/>
                <a:ea typeface="Calibri Light" panose="020F0302020204030204" pitchFamily="34" charset="0"/>
              </a:rPr>
              <a:t>Trade Finance:</a:t>
            </a:r>
            <a:r>
              <a:rPr lang="en-US" sz="3600" b="1" spc="-5" dirty="0">
                <a:solidFill>
                  <a:schemeClr val="bg1"/>
                </a:solidFill>
                <a:effectLst/>
                <a:ea typeface="Calibri Light" panose="020F0302020204030204" pitchFamily="34" charset="0"/>
              </a:rPr>
              <a:t> Working with Local Lenders &amp; </a:t>
            </a:r>
            <a:r>
              <a:rPr lang="en-US" sz="3600" b="1" dirty="0">
                <a:solidFill>
                  <a:schemeClr val="bg1"/>
                </a:solidFill>
                <a:effectLst/>
                <a:ea typeface="Calibri Light" panose="020F0302020204030204" pitchFamily="34" charset="0"/>
              </a:rPr>
              <a:t>Foreign</a:t>
            </a:r>
            <a:r>
              <a:rPr lang="en-US" sz="3600" b="1" spc="-10" dirty="0">
                <a:solidFill>
                  <a:schemeClr val="bg1"/>
                </a:solidFill>
                <a:effectLst/>
                <a:ea typeface="Calibri Light" panose="020F0302020204030204" pitchFamily="34" charset="0"/>
              </a:rPr>
              <a:t> </a:t>
            </a:r>
            <a:r>
              <a:rPr lang="en-US" sz="3600" b="1" dirty="0">
                <a:solidFill>
                  <a:schemeClr val="bg1"/>
                </a:solidFill>
                <a:effectLst/>
                <a:ea typeface="Calibri Light" panose="020F0302020204030204" pitchFamily="34" charset="0"/>
              </a:rPr>
              <a:t>Buyers</a:t>
            </a:r>
            <a:r>
              <a:rPr lang="en-US" sz="3600" b="1" spc="-10" dirty="0">
                <a:solidFill>
                  <a:schemeClr val="bg1"/>
                </a:solidFill>
                <a:effectLst/>
                <a:ea typeface="Calibri Light" panose="020F0302020204030204" pitchFamily="34" charset="0"/>
              </a:rPr>
              <a:t> </a:t>
            </a:r>
            <a:r>
              <a:rPr lang="en-US" sz="3600" b="1" dirty="0">
                <a:solidFill>
                  <a:schemeClr val="bg1"/>
                </a:solidFill>
              </a:rPr>
              <a:t> </a:t>
            </a:r>
          </a:p>
        </p:txBody>
      </p:sp>
    </p:spTree>
    <p:extLst>
      <p:ext uri="{BB962C8B-B14F-4D97-AF65-F5344CB8AC3E}">
        <p14:creationId xmlns:p14="http://schemas.microsoft.com/office/powerpoint/2010/main" val="548903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03563"/>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b="1">
                <a:solidFill>
                  <a:schemeClr val="bg1"/>
                </a:solidFill>
                <a:latin typeface="Calibri Light" panose="020F0302020204030204" pitchFamily="34" charset="0"/>
                <a:cs typeface="Calibri Light" panose="020F0302020204030204" pitchFamily="34" charset="0"/>
              </a:rPr>
              <a:t>International Payment Methods</a:t>
            </a:r>
          </a:p>
        </p:txBody>
      </p:sp>
      <p:pic>
        <p:nvPicPr>
          <p:cNvPr id="6" name="Picture 5">
            <a:extLst>
              <a:ext uri="{FF2B5EF4-FFF2-40B4-BE49-F238E27FC236}">
                <a16:creationId xmlns:a16="http://schemas.microsoft.com/office/drawing/2014/main" id="{97CF9DE9-D0B6-4BCE-A4B7-D289AF7FB54F}"/>
              </a:ext>
            </a:extLst>
          </p:cNvPr>
          <p:cNvPicPr>
            <a:picLocks noChangeAspect="1"/>
          </p:cNvPicPr>
          <p:nvPr/>
        </p:nvPicPr>
        <p:blipFill rotWithShape="1">
          <a:blip r:embed="rId2"/>
          <a:srcRect b="3009"/>
          <a:stretch/>
        </p:blipFill>
        <p:spPr>
          <a:xfrm>
            <a:off x="7014948" y="756933"/>
            <a:ext cx="5182609" cy="5304860"/>
          </a:xfrm>
          <a:prstGeom prst="rect">
            <a:avLst/>
          </a:prstGeom>
        </p:spPr>
      </p:pic>
      <p:sp>
        <p:nvSpPr>
          <p:cNvPr id="11" name="Content Placeholder 2">
            <a:extLst>
              <a:ext uri="{FF2B5EF4-FFF2-40B4-BE49-F238E27FC236}">
                <a16:creationId xmlns:a16="http://schemas.microsoft.com/office/drawing/2014/main" id="{D7726599-C9D5-4C12-9C95-06CDAFC80EF8}"/>
              </a:ext>
            </a:extLst>
          </p:cNvPr>
          <p:cNvSpPr>
            <a:spLocks noGrp="1"/>
          </p:cNvSpPr>
          <p:nvPr>
            <p:ph idx="1"/>
          </p:nvPr>
        </p:nvSpPr>
        <p:spPr>
          <a:xfrm>
            <a:off x="592219" y="1460313"/>
            <a:ext cx="6687595" cy="4601479"/>
          </a:xfrm>
        </p:spPr>
        <p:txBody>
          <a:bodyPr anchor="t">
            <a:normAutofit/>
          </a:bodyPr>
          <a:lstStyle/>
          <a:p>
            <a:pPr lvl="0">
              <a:spcBef>
                <a:spcPts val="1200"/>
              </a:spcBef>
              <a:spcAft>
                <a:spcPts val="1200"/>
              </a:spcAft>
            </a:pPr>
            <a:r>
              <a:rPr lang="en-US" sz="4400" b="1">
                <a:latin typeface="+mj-lt"/>
              </a:rPr>
              <a:t>Cash in Advance</a:t>
            </a:r>
          </a:p>
          <a:p>
            <a:pPr lvl="0">
              <a:spcBef>
                <a:spcPts val="1200"/>
              </a:spcBef>
              <a:spcAft>
                <a:spcPts val="1200"/>
              </a:spcAft>
            </a:pPr>
            <a:r>
              <a:rPr lang="en-US" sz="4400" b="1">
                <a:latin typeface="+mj-lt"/>
              </a:rPr>
              <a:t>Letters of Credit (LOC)</a:t>
            </a:r>
          </a:p>
          <a:p>
            <a:pPr lvl="0">
              <a:spcBef>
                <a:spcPts val="1200"/>
              </a:spcBef>
              <a:spcAft>
                <a:spcPts val="1200"/>
              </a:spcAft>
            </a:pPr>
            <a:r>
              <a:rPr lang="en-US" sz="4400" b="1">
                <a:latin typeface="+mj-lt"/>
              </a:rPr>
              <a:t>Private Financing Sources </a:t>
            </a:r>
          </a:p>
          <a:p>
            <a:pPr lvl="0">
              <a:spcBef>
                <a:spcPts val="1200"/>
              </a:spcBef>
              <a:spcAft>
                <a:spcPts val="1200"/>
              </a:spcAft>
            </a:pPr>
            <a:r>
              <a:rPr lang="en-US" sz="4400" b="1">
                <a:latin typeface="+mj-lt"/>
              </a:rPr>
              <a:t>Open Account</a:t>
            </a:r>
          </a:p>
          <a:p>
            <a:endParaRPr lang="en-US" sz="1500"/>
          </a:p>
        </p:txBody>
      </p:sp>
    </p:spTree>
    <p:extLst>
      <p:ext uri="{BB962C8B-B14F-4D97-AF65-F5344CB8AC3E}">
        <p14:creationId xmlns:p14="http://schemas.microsoft.com/office/powerpoint/2010/main" val="128114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13648" y="-163358"/>
            <a:ext cx="12192000" cy="1402571"/>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400" b="1">
                <a:solidFill>
                  <a:schemeClr val="bg1"/>
                </a:solidFill>
                <a:latin typeface="Calibri Light" panose="020F0302020204030204" pitchFamily="34" charset="0"/>
                <a:cs typeface="Calibri Light" panose="020F0302020204030204" pitchFamily="34" charset="0"/>
              </a:rPr>
              <a:t>International Payment Methods: </a:t>
            </a:r>
          </a:p>
          <a:p>
            <a:pPr algn="ctr"/>
            <a:r>
              <a:rPr lang="en-US" sz="4000" b="1">
                <a:solidFill>
                  <a:schemeClr val="bg1"/>
                </a:solidFill>
                <a:latin typeface="Calibri Light" panose="020F0302020204030204" pitchFamily="34" charset="0"/>
                <a:cs typeface="Calibri Light" panose="020F0302020204030204" pitchFamily="34" charset="0"/>
              </a:rPr>
              <a:t>How They Influence Your Financing Needs</a:t>
            </a:r>
          </a:p>
        </p:txBody>
      </p:sp>
      <p:sp>
        <p:nvSpPr>
          <p:cNvPr id="9" name="AutoShape 3">
            <a:extLst>
              <a:ext uri="{FF2B5EF4-FFF2-40B4-BE49-F238E27FC236}">
                <a16:creationId xmlns:a16="http://schemas.microsoft.com/office/drawing/2014/main" id="{010D33EE-F807-48D7-8105-285829FBE591}"/>
              </a:ext>
            </a:extLst>
          </p:cNvPr>
          <p:cNvSpPr>
            <a:spLocks noChangeArrowheads="1"/>
          </p:cNvSpPr>
          <p:nvPr/>
        </p:nvSpPr>
        <p:spPr bwMode="auto">
          <a:xfrm>
            <a:off x="7327662" y="1733269"/>
            <a:ext cx="3877151" cy="4335439"/>
          </a:xfrm>
          <a:prstGeom prst="triangle">
            <a:avLst>
              <a:gd name="adj" fmla="val 50000"/>
            </a:avLst>
          </a:prstGeom>
          <a:solidFill>
            <a:srgbClr val="DDDDDD"/>
          </a:solidFill>
          <a:ln w="9525">
            <a:solidFill>
              <a:srgbClr val="31010A"/>
            </a:solidFill>
            <a:miter lim="800000"/>
            <a:headEnd/>
            <a:tailEnd/>
          </a:ln>
          <a:effectLst/>
        </p:spPr>
        <p:txBody>
          <a:bodyPr wrap="none" anchor="ctr"/>
          <a:lstStyle/>
          <a:p>
            <a:pPr algn="ctr" eaLnBrk="0" hangingPunct="0">
              <a:lnSpc>
                <a:spcPct val="110000"/>
              </a:lnSpc>
              <a:defRPr/>
            </a:pPr>
            <a:r>
              <a:rPr lang="en-US" sz="2400">
                <a:solidFill>
                  <a:srgbClr val="31010A"/>
                </a:solidFill>
                <a:latin typeface="Times New Roman" pitchFamily="18" charset="0"/>
              </a:rPr>
              <a:t>Low</a:t>
            </a: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r>
              <a:rPr lang="en-US" sz="2400">
                <a:solidFill>
                  <a:srgbClr val="31010A"/>
                </a:solidFill>
                <a:latin typeface="Times New Roman" pitchFamily="18" charset="0"/>
              </a:rPr>
              <a:t>High</a:t>
            </a:r>
            <a:endParaRPr lang="en-US" sz="2400">
              <a:solidFill>
                <a:srgbClr val="31010A"/>
              </a:solidFill>
              <a:effectLst>
                <a:outerShdw blurRad="38100" dist="38100" dir="2700000" algn="tl">
                  <a:srgbClr val="000000"/>
                </a:outerShdw>
              </a:effectLst>
              <a:latin typeface="Times New Roman" pitchFamily="18" charset="0"/>
            </a:endParaRPr>
          </a:p>
        </p:txBody>
      </p:sp>
      <p:sp>
        <p:nvSpPr>
          <p:cNvPr id="10" name="AutoShape 4">
            <a:extLst>
              <a:ext uri="{FF2B5EF4-FFF2-40B4-BE49-F238E27FC236}">
                <a16:creationId xmlns:a16="http://schemas.microsoft.com/office/drawing/2014/main" id="{FC81CB00-BABE-43B6-8073-FC17331555FA}"/>
              </a:ext>
            </a:extLst>
          </p:cNvPr>
          <p:cNvSpPr>
            <a:spLocks noChangeArrowheads="1"/>
          </p:cNvSpPr>
          <p:nvPr/>
        </p:nvSpPr>
        <p:spPr bwMode="auto">
          <a:xfrm flipV="1">
            <a:off x="678364" y="1792679"/>
            <a:ext cx="3752082" cy="4248730"/>
          </a:xfrm>
          <a:prstGeom prst="triangle">
            <a:avLst>
              <a:gd name="adj" fmla="val 46806"/>
            </a:avLst>
          </a:prstGeom>
          <a:solidFill>
            <a:srgbClr val="DDDDDD"/>
          </a:solidFill>
          <a:ln w="9525">
            <a:solidFill>
              <a:srgbClr val="31010A"/>
            </a:solidFill>
            <a:miter lim="800000"/>
            <a:headEnd/>
            <a:tailEnd/>
          </a:ln>
          <a:effectLst/>
        </p:spPr>
        <p:txBody>
          <a:bodyPr rot="10800000" wrap="none" anchor="ctr" anchorCtr="1"/>
          <a:lstStyle/>
          <a:p>
            <a:pPr algn="ctr" eaLnBrk="0" hangingPunct="0">
              <a:defRPr/>
            </a:pPr>
            <a:r>
              <a:rPr lang="en-US" sz="2400">
                <a:solidFill>
                  <a:srgbClr val="31010A"/>
                </a:solidFill>
                <a:latin typeface="Times New Roman" pitchFamily="18" charset="0"/>
              </a:rPr>
              <a:t>High</a:t>
            </a: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endParaRPr lang="en-US" sz="2400">
              <a:solidFill>
                <a:srgbClr val="31010A"/>
              </a:solidFill>
              <a:effectLst>
                <a:outerShdw blurRad="38100" dist="38100" dir="2700000" algn="tl">
                  <a:srgbClr val="000000"/>
                </a:outerShdw>
              </a:effectLst>
              <a:latin typeface="Times New Roman" pitchFamily="18" charset="0"/>
            </a:endParaRPr>
          </a:p>
          <a:p>
            <a:pPr algn="ctr" eaLnBrk="0" hangingPunct="0">
              <a:defRPr/>
            </a:pPr>
            <a:r>
              <a:rPr lang="en-US" sz="2400">
                <a:solidFill>
                  <a:srgbClr val="31010A"/>
                </a:solidFill>
                <a:latin typeface="Times New Roman" pitchFamily="18" charset="0"/>
              </a:rPr>
              <a:t>Low</a:t>
            </a:r>
            <a:endParaRPr lang="en-US" sz="2400">
              <a:solidFill>
                <a:srgbClr val="31010A"/>
              </a:solidFill>
              <a:effectLst>
                <a:outerShdw blurRad="38100" dist="38100" dir="2700000" algn="tl">
                  <a:srgbClr val="000000"/>
                </a:outerShdw>
              </a:effectLst>
              <a:latin typeface="Times New Roman" pitchFamily="18" charset="0"/>
            </a:endParaRPr>
          </a:p>
        </p:txBody>
      </p:sp>
      <p:sp>
        <p:nvSpPr>
          <p:cNvPr id="12" name="Text Box 5">
            <a:extLst>
              <a:ext uri="{FF2B5EF4-FFF2-40B4-BE49-F238E27FC236}">
                <a16:creationId xmlns:a16="http://schemas.microsoft.com/office/drawing/2014/main" id="{2AFCE800-5ABB-42F8-9703-161082C20BC3}"/>
              </a:ext>
            </a:extLst>
          </p:cNvPr>
          <p:cNvSpPr txBox="1">
            <a:spLocks noChangeArrowheads="1"/>
          </p:cNvSpPr>
          <p:nvPr/>
        </p:nvSpPr>
        <p:spPr bwMode="auto">
          <a:xfrm>
            <a:off x="8413631" y="1259784"/>
            <a:ext cx="2569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en-US" altLang="en-US" sz="2400">
                <a:solidFill>
                  <a:srgbClr val="000000"/>
                </a:solidFill>
              </a:rPr>
              <a:t> Buyer Risk</a:t>
            </a:r>
          </a:p>
        </p:txBody>
      </p:sp>
      <p:sp>
        <p:nvSpPr>
          <p:cNvPr id="13" name="Text Box 6">
            <a:extLst>
              <a:ext uri="{FF2B5EF4-FFF2-40B4-BE49-F238E27FC236}">
                <a16:creationId xmlns:a16="http://schemas.microsoft.com/office/drawing/2014/main" id="{690F9D23-5B06-4D8F-9795-CED5EABEB961}"/>
              </a:ext>
            </a:extLst>
          </p:cNvPr>
          <p:cNvSpPr txBox="1">
            <a:spLocks noChangeArrowheads="1"/>
          </p:cNvSpPr>
          <p:nvPr/>
        </p:nvSpPr>
        <p:spPr bwMode="auto">
          <a:xfrm>
            <a:off x="1791347" y="1336679"/>
            <a:ext cx="16801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en-US" altLang="en-US" sz="2400">
                <a:solidFill>
                  <a:srgbClr val="000000"/>
                </a:solidFill>
              </a:rPr>
              <a:t>Seller Risk</a:t>
            </a:r>
          </a:p>
        </p:txBody>
      </p:sp>
      <p:sp>
        <p:nvSpPr>
          <p:cNvPr id="14" name="Text Box 7">
            <a:extLst>
              <a:ext uri="{FF2B5EF4-FFF2-40B4-BE49-F238E27FC236}">
                <a16:creationId xmlns:a16="http://schemas.microsoft.com/office/drawing/2014/main" id="{1FB2DDC4-D99A-42AB-9D76-6E2F364F6575}"/>
              </a:ext>
            </a:extLst>
          </p:cNvPr>
          <p:cNvSpPr txBox="1">
            <a:spLocks noChangeArrowheads="1"/>
          </p:cNvSpPr>
          <p:nvPr/>
        </p:nvSpPr>
        <p:spPr bwMode="auto">
          <a:xfrm>
            <a:off x="4608394" y="1808325"/>
            <a:ext cx="4403485" cy="373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Times New Roman" pitchFamily="18" charset="0"/>
              </a:defRPr>
            </a:lvl1pPr>
            <a:lvl2pPr marL="742950" indent="-285750" eaLnBrk="0" hangingPunct="0">
              <a:spcBef>
                <a:spcPct val="20000"/>
              </a:spcBef>
              <a:buFont typeface="Arial" charset="0"/>
              <a:buChar char="–"/>
              <a:defRPr sz="2800">
                <a:solidFill>
                  <a:schemeClr val="tx1"/>
                </a:solidFill>
                <a:latin typeface="Times New Roman" pitchFamily="18" charset="0"/>
              </a:defRPr>
            </a:lvl2pPr>
            <a:lvl3pPr marL="1143000" indent="-228600" eaLnBrk="0" hangingPunct="0">
              <a:spcBef>
                <a:spcPct val="20000"/>
              </a:spcBef>
              <a:buFont typeface="Arial" charset="0"/>
              <a:buChar char="•"/>
              <a:defRPr sz="2400">
                <a:solidFill>
                  <a:schemeClr val="tx1"/>
                </a:solidFill>
                <a:latin typeface="Times New Roman" pitchFamily="18" charset="0"/>
              </a:defRPr>
            </a:lvl3pPr>
            <a:lvl4pPr marL="1600200" indent="-228600" eaLnBrk="0" hangingPunct="0">
              <a:spcBef>
                <a:spcPct val="20000"/>
              </a:spcBef>
              <a:buFont typeface="Arial" charset="0"/>
              <a:buChar char="–"/>
              <a:defRPr sz="2000">
                <a:solidFill>
                  <a:schemeClr val="tx1"/>
                </a:solidFill>
                <a:latin typeface="Times New Roman" pitchFamily="18"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lnSpc>
                <a:spcPct val="120000"/>
              </a:lnSpc>
              <a:spcBef>
                <a:spcPct val="0"/>
              </a:spcBef>
              <a:buFontTx/>
              <a:buChar char="•"/>
            </a:pPr>
            <a:r>
              <a:rPr lang="en-US" altLang="en-US" sz="2400">
                <a:solidFill>
                  <a:srgbClr val="000000"/>
                </a:solidFill>
              </a:rPr>
              <a:t> Open Account</a:t>
            </a:r>
          </a:p>
          <a:p>
            <a:pPr>
              <a:spcBef>
                <a:spcPct val="0"/>
              </a:spcBef>
              <a:buFontTx/>
              <a:buNone/>
            </a:pPr>
            <a:endParaRPr lang="en-US" altLang="en-US" sz="3600">
              <a:solidFill>
                <a:srgbClr val="000000"/>
              </a:solidFill>
            </a:endParaRPr>
          </a:p>
          <a:p>
            <a:pPr>
              <a:spcBef>
                <a:spcPct val="0"/>
              </a:spcBef>
              <a:buFontTx/>
              <a:buChar char="•"/>
            </a:pPr>
            <a:r>
              <a:rPr lang="en-US" altLang="en-US" sz="2400">
                <a:solidFill>
                  <a:srgbClr val="000000"/>
                </a:solidFill>
              </a:rPr>
              <a:t> Documentary Collection</a:t>
            </a:r>
          </a:p>
          <a:p>
            <a:pPr>
              <a:spcBef>
                <a:spcPct val="0"/>
              </a:spcBef>
              <a:buFontTx/>
              <a:buNone/>
            </a:pPr>
            <a:endParaRPr lang="en-US" altLang="en-US" sz="3600">
              <a:solidFill>
                <a:srgbClr val="000000"/>
              </a:solidFill>
            </a:endParaRPr>
          </a:p>
          <a:p>
            <a:pPr>
              <a:spcBef>
                <a:spcPct val="0"/>
              </a:spcBef>
              <a:buFontTx/>
              <a:buChar char="•"/>
            </a:pPr>
            <a:r>
              <a:rPr lang="en-US" altLang="en-US" sz="2400">
                <a:solidFill>
                  <a:srgbClr val="000000"/>
                </a:solidFill>
              </a:rPr>
              <a:t> Letter of Credit:</a:t>
            </a:r>
          </a:p>
          <a:p>
            <a:pPr>
              <a:spcBef>
                <a:spcPct val="0"/>
              </a:spcBef>
              <a:buFontTx/>
              <a:buNone/>
            </a:pPr>
            <a:r>
              <a:rPr lang="en-US" altLang="en-US" sz="2400">
                <a:solidFill>
                  <a:srgbClr val="000000"/>
                </a:solidFill>
              </a:rPr>
              <a:t>(Un)Confirmed &amp;Advised</a:t>
            </a:r>
          </a:p>
          <a:p>
            <a:pPr>
              <a:spcBef>
                <a:spcPct val="0"/>
              </a:spcBef>
              <a:buFontTx/>
              <a:buNone/>
            </a:pPr>
            <a:endParaRPr lang="en-US" altLang="en-US" sz="4000">
              <a:solidFill>
                <a:srgbClr val="000000"/>
              </a:solidFill>
            </a:endParaRPr>
          </a:p>
          <a:p>
            <a:pPr>
              <a:spcBef>
                <a:spcPct val="0"/>
              </a:spcBef>
              <a:buFontTx/>
              <a:buChar char="•"/>
            </a:pPr>
            <a:r>
              <a:rPr lang="en-US" altLang="en-US" sz="2400">
                <a:solidFill>
                  <a:srgbClr val="000000"/>
                </a:solidFill>
              </a:rPr>
              <a:t> Cash in Advance</a:t>
            </a:r>
            <a:endParaRPr lang="en-US" altLang="en-US" sz="2000">
              <a:solidFill>
                <a:srgbClr val="000000"/>
              </a:solidFill>
            </a:endParaRPr>
          </a:p>
        </p:txBody>
      </p:sp>
    </p:spTree>
    <p:extLst>
      <p:ext uri="{BB962C8B-B14F-4D97-AF65-F5344CB8AC3E}">
        <p14:creationId xmlns:p14="http://schemas.microsoft.com/office/powerpoint/2010/main" val="1411741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F1DD4-16DD-CB69-5799-1A5301A14061}"/>
              </a:ext>
            </a:extLst>
          </p:cNvPr>
          <p:cNvSpPr>
            <a:spLocks noGrp="1"/>
          </p:cNvSpPr>
          <p:nvPr>
            <p:ph type="title"/>
          </p:nvPr>
        </p:nvSpPr>
        <p:spPr>
          <a:xfrm>
            <a:off x="359667" y="1595198"/>
            <a:ext cx="7227382" cy="2822949"/>
          </a:xfrm>
        </p:spPr>
        <p:txBody>
          <a:bodyPr vert="horz" lIns="91440" tIns="45720" rIns="91440" bIns="45720" rtlCol="0" anchor="t">
            <a:normAutofit/>
          </a:bodyPr>
          <a:lstStyle/>
          <a:p>
            <a:r>
              <a:rPr lang="en-US" sz="4000" b="1" dirty="0"/>
              <a:t>Erin Butler</a:t>
            </a:r>
            <a:br>
              <a:rPr lang="en-US" sz="4000" b="1" dirty="0"/>
            </a:br>
            <a:r>
              <a:rPr lang="en-US" sz="3200" dirty="0">
                <a:effectLst/>
                <a:ea typeface="DengXian" panose="02010600030101010101" pitchFamily="2" charset="-122"/>
              </a:rPr>
              <a:t>Director, Commercial Service New Orleans</a:t>
            </a:r>
            <a:br>
              <a:rPr lang="en-US" sz="3200" dirty="0">
                <a:effectLst/>
                <a:ea typeface="DengXian" panose="02010600030101010101" pitchFamily="2" charset="-122"/>
              </a:rPr>
            </a:br>
            <a:r>
              <a:rPr lang="en-US" sz="3200" dirty="0">
                <a:effectLst/>
                <a:ea typeface="DengXian" panose="02010600030101010101" pitchFamily="2" charset="-122"/>
              </a:rPr>
              <a:t>Serving the entire State of Louisiana</a:t>
            </a:r>
            <a:endParaRPr lang="en-US" sz="3200"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E106A8-E578-F163-DF9D-00476B11F4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1474" y="3093873"/>
            <a:ext cx="4976605" cy="2137791"/>
          </a:xfrm>
          <a:prstGeom prst="rect">
            <a:avLst/>
          </a:prstGeom>
        </p:spPr>
      </p:pic>
      <p:pic>
        <p:nvPicPr>
          <p:cNvPr id="12" name="Content Placeholder 4">
            <a:extLst>
              <a:ext uri="{FF2B5EF4-FFF2-40B4-BE49-F238E27FC236}">
                <a16:creationId xmlns:a16="http://schemas.microsoft.com/office/drawing/2014/main" id="{3A51B154-3B4B-4526-9D79-74E226BB93C6}"/>
              </a:ext>
            </a:extLst>
          </p:cNvPr>
          <p:cNvPicPr>
            <a:picLocks noChangeAspect="1"/>
          </p:cNvPicPr>
          <p:nvPr/>
        </p:nvPicPr>
        <p:blipFill rotWithShape="1">
          <a:blip r:embed="rId3">
            <a:extLst>
              <a:ext uri="{28A0092B-C50C-407E-A947-70E740481C1C}">
                <a14:useLocalDpi xmlns:a14="http://schemas.microsoft.com/office/drawing/2010/main" val="0"/>
              </a:ext>
            </a:extLst>
          </a:blip>
          <a:srcRect l="11007" t="5473" r="1378" b="27898"/>
          <a:stretch/>
        </p:blipFill>
        <p:spPr>
          <a:xfrm>
            <a:off x="7808235" y="785851"/>
            <a:ext cx="3849790" cy="4127108"/>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4052034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06900"/>
            <a:ext cx="12192000" cy="787017"/>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400" b="1">
                <a:solidFill>
                  <a:schemeClr val="bg1"/>
                </a:solidFill>
                <a:latin typeface="Calibri Light" panose="020F0302020204030204" pitchFamily="34" charset="0"/>
                <a:cs typeface="Calibri Light" panose="020F0302020204030204" pitchFamily="34" charset="0"/>
              </a:rPr>
              <a:t>How Can I Expand My Foreign Sales?</a:t>
            </a:r>
            <a:endParaRPr lang="en-US" sz="4000" b="1">
              <a:solidFill>
                <a:schemeClr val="bg1"/>
              </a:solidFill>
              <a:latin typeface="Calibri Light" panose="020F0302020204030204" pitchFamily="34" charset="0"/>
              <a:cs typeface="Calibri Light" panose="020F0302020204030204" pitchFamily="34" charset="0"/>
            </a:endParaRPr>
          </a:p>
        </p:txBody>
      </p:sp>
      <p:graphicFrame>
        <p:nvGraphicFramePr>
          <p:cNvPr id="11" name="Content Placeholder 2">
            <a:extLst>
              <a:ext uri="{FF2B5EF4-FFF2-40B4-BE49-F238E27FC236}">
                <a16:creationId xmlns:a16="http://schemas.microsoft.com/office/drawing/2014/main" id="{6E640512-0452-4F76-ADBC-940E91B94DA8}"/>
              </a:ext>
            </a:extLst>
          </p:cNvPr>
          <p:cNvGraphicFramePr>
            <a:graphicFrameLocks noGrp="1"/>
          </p:cNvGraphicFramePr>
          <p:nvPr>
            <p:ph idx="1"/>
          </p:nvPr>
        </p:nvGraphicFramePr>
        <p:xfrm>
          <a:off x="628649" y="805218"/>
          <a:ext cx="10683515" cy="561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342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1361"/>
            <a:ext cx="12192000" cy="663907"/>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3600" b="1">
                <a:solidFill>
                  <a:schemeClr val="bg1"/>
                </a:solidFill>
                <a:latin typeface="Calibri Light" panose="020F0302020204030204" pitchFamily="34" charset="0"/>
                <a:cs typeface="Calibri Light" panose="020F0302020204030204" pitchFamily="34" charset="0"/>
              </a:rPr>
              <a:t>Obtaining Credit Locally Can Be Cost-Prohibitive.</a:t>
            </a:r>
          </a:p>
        </p:txBody>
      </p:sp>
      <p:graphicFrame>
        <p:nvGraphicFramePr>
          <p:cNvPr id="7" name="Content Placeholder 2">
            <a:extLst>
              <a:ext uri="{FF2B5EF4-FFF2-40B4-BE49-F238E27FC236}">
                <a16:creationId xmlns:a16="http://schemas.microsoft.com/office/drawing/2014/main" id="{E9AD35A4-CF5A-447E-A550-E6CD98881F94}"/>
              </a:ext>
            </a:extLst>
          </p:cNvPr>
          <p:cNvGraphicFramePr>
            <a:graphicFrameLocks noGrp="1"/>
          </p:cNvGraphicFramePr>
          <p:nvPr>
            <p:ph idx="1"/>
          </p:nvPr>
        </p:nvGraphicFramePr>
        <p:xfrm>
          <a:off x="5964073" y="702280"/>
          <a:ext cx="6096772"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B011FB9E-B25E-41EB-9E47-DC7903981A15}"/>
              </a:ext>
            </a:extLst>
          </p:cNvPr>
          <p:cNvSpPr>
            <a:spLocks noGrp="1"/>
          </p:cNvSpPr>
          <p:nvPr>
            <p:ph type="title"/>
          </p:nvPr>
        </p:nvSpPr>
        <p:spPr>
          <a:xfrm>
            <a:off x="557331" y="736974"/>
            <a:ext cx="4915424" cy="4528291"/>
          </a:xfrm>
        </p:spPr>
        <p:txBody>
          <a:bodyPr>
            <a:normAutofit/>
          </a:bodyPr>
          <a:lstStyle/>
          <a:p>
            <a:r>
              <a:rPr lang="en-US" sz="5200" b="1">
                <a:solidFill>
                  <a:srgbClr val="00B050"/>
                </a:solidFill>
              </a:rPr>
              <a:t>SAMPLE PRIME LENDING RATES AROUND THE WORLD</a:t>
            </a:r>
          </a:p>
        </p:txBody>
      </p:sp>
    </p:spTree>
    <p:extLst>
      <p:ext uri="{BB962C8B-B14F-4D97-AF65-F5344CB8AC3E}">
        <p14:creationId xmlns:p14="http://schemas.microsoft.com/office/powerpoint/2010/main" val="677661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121"/>
            <a:ext cx="12192000" cy="663907"/>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nchor="ctr">
            <a:spAutoFit/>
          </a:bodyPr>
          <a:lstStyle/>
          <a:p>
            <a:pPr algn="ctr"/>
            <a:r>
              <a:rPr lang="en-US" sz="3600" b="1">
                <a:solidFill>
                  <a:schemeClr val="bg1"/>
                </a:solidFill>
                <a:latin typeface="Calibri Light"/>
                <a:cs typeface="Calibri Light"/>
              </a:rPr>
              <a:t>How Can I Offer Customers Credit Without Taking on This Risk?</a:t>
            </a:r>
          </a:p>
        </p:txBody>
      </p:sp>
      <p:sp>
        <p:nvSpPr>
          <p:cNvPr id="10" name="Title 1">
            <a:extLst>
              <a:ext uri="{FF2B5EF4-FFF2-40B4-BE49-F238E27FC236}">
                <a16:creationId xmlns:a16="http://schemas.microsoft.com/office/drawing/2014/main" id="{5D60091D-A112-42BC-861E-23529FD9CF4D}"/>
              </a:ext>
            </a:extLst>
          </p:cNvPr>
          <p:cNvSpPr>
            <a:spLocks noGrp="1"/>
          </p:cNvSpPr>
          <p:nvPr>
            <p:ph type="title"/>
          </p:nvPr>
        </p:nvSpPr>
        <p:spPr>
          <a:xfrm>
            <a:off x="1874145" y="710073"/>
            <a:ext cx="8634630" cy="757056"/>
          </a:xfrm>
        </p:spPr>
        <p:txBody>
          <a:bodyPr anchor="b">
            <a:normAutofit/>
          </a:bodyPr>
          <a:lstStyle/>
          <a:p>
            <a:r>
              <a:rPr lang="en-US" sz="3500" b="1">
                <a:solidFill>
                  <a:srgbClr val="296D9C"/>
                </a:solidFill>
              </a:rPr>
              <a:t>BY PURCHASING EXPORT CREDIT INSURANCE!</a:t>
            </a:r>
          </a:p>
        </p:txBody>
      </p:sp>
      <p:sp>
        <p:nvSpPr>
          <p:cNvPr id="11" name="Content Placeholder 2">
            <a:extLst>
              <a:ext uri="{FF2B5EF4-FFF2-40B4-BE49-F238E27FC236}">
                <a16:creationId xmlns:a16="http://schemas.microsoft.com/office/drawing/2014/main" id="{B5D8B1CF-CFC2-4720-B2DF-20F8BCDFF576}"/>
              </a:ext>
            </a:extLst>
          </p:cNvPr>
          <p:cNvSpPr>
            <a:spLocks noGrp="1"/>
          </p:cNvSpPr>
          <p:nvPr>
            <p:ph idx="1"/>
          </p:nvPr>
        </p:nvSpPr>
        <p:spPr>
          <a:xfrm>
            <a:off x="557478" y="1725105"/>
            <a:ext cx="10933797" cy="4219185"/>
          </a:xfrm>
        </p:spPr>
        <p:txBody>
          <a:bodyPr>
            <a:normAutofit fontScale="47500" lnSpcReduction="20000"/>
          </a:bodyPr>
          <a:lstStyle/>
          <a:p>
            <a:pPr lvl="1" indent="-285750">
              <a:spcBef>
                <a:spcPts val="0"/>
              </a:spcBef>
              <a:defRPr/>
            </a:pPr>
            <a:r>
              <a:rPr lang="en-US" sz="4600" b="1">
                <a:latin typeface="+mj-lt"/>
                <a:cs typeface="Times New Roman" pitchFamily="18" charset="0"/>
              </a:rPr>
              <a:t>Availability</a:t>
            </a:r>
            <a:r>
              <a:rPr lang="en-US" sz="3500" b="1">
                <a:latin typeface="+mj-lt"/>
                <a:cs typeface="Times New Roman" pitchFamily="18" charset="0"/>
              </a:rPr>
              <a:t> </a:t>
            </a:r>
          </a:p>
          <a:p>
            <a:pPr marL="400050" lvl="1" indent="0">
              <a:spcBef>
                <a:spcPts val="0"/>
              </a:spcBef>
              <a:buNone/>
              <a:defRPr/>
            </a:pPr>
            <a:endParaRPr lang="en-US" sz="1800">
              <a:latin typeface="+mj-lt"/>
              <a:cs typeface="Times New Roman" pitchFamily="18" charset="0"/>
            </a:endParaRPr>
          </a:p>
          <a:p>
            <a:pPr lvl="2" indent="-285750">
              <a:spcBef>
                <a:spcPts val="0"/>
              </a:spcBef>
              <a:defRPr/>
            </a:pPr>
            <a:r>
              <a:rPr lang="en-US" sz="3600">
                <a:latin typeface="+mj-lt"/>
                <a:cs typeface="Times New Roman" pitchFamily="18" charset="0"/>
              </a:rPr>
              <a:t>Can be purchased through credit insurers, private brokers, and the U.S. Export-Import Bank.</a:t>
            </a:r>
          </a:p>
          <a:p>
            <a:pPr marL="857250" lvl="2" indent="0">
              <a:spcBef>
                <a:spcPts val="0"/>
              </a:spcBef>
              <a:buNone/>
              <a:defRPr/>
            </a:pPr>
            <a:endParaRPr lang="en-US" sz="3600">
              <a:latin typeface="+mj-lt"/>
              <a:cs typeface="Times New Roman" pitchFamily="18" charset="0"/>
            </a:endParaRPr>
          </a:p>
          <a:p>
            <a:pPr lvl="2" indent="-285750">
              <a:spcBef>
                <a:spcPts val="0"/>
              </a:spcBef>
              <a:defRPr/>
            </a:pPr>
            <a:endParaRPr lang="en-US" sz="2600">
              <a:latin typeface="+mj-lt"/>
              <a:cs typeface="Times New Roman" pitchFamily="18" charset="0"/>
            </a:endParaRPr>
          </a:p>
          <a:p>
            <a:pPr lvl="1" indent="-285750">
              <a:spcBef>
                <a:spcPts val="0"/>
              </a:spcBef>
              <a:defRPr/>
            </a:pPr>
            <a:r>
              <a:rPr lang="en-US" sz="4600" b="1">
                <a:latin typeface="+mj-lt"/>
                <a:cs typeface="Times New Roman" pitchFamily="18" charset="0"/>
              </a:rPr>
              <a:t>Coverage</a:t>
            </a:r>
          </a:p>
          <a:p>
            <a:pPr marL="400050" lvl="1" indent="0">
              <a:spcBef>
                <a:spcPts val="0"/>
              </a:spcBef>
              <a:buNone/>
              <a:defRPr/>
            </a:pPr>
            <a:endParaRPr lang="en-US" sz="1800">
              <a:latin typeface="+mj-lt"/>
              <a:cs typeface="Times New Roman" pitchFamily="18" charset="0"/>
            </a:endParaRPr>
          </a:p>
          <a:p>
            <a:pPr lvl="2" indent="-285750">
              <a:spcBef>
                <a:spcPts val="0"/>
              </a:spcBef>
              <a:defRPr/>
            </a:pPr>
            <a:r>
              <a:rPr lang="en-US" sz="4200">
                <a:latin typeface="+mj-lt"/>
                <a:cs typeface="Times New Roman" pitchFamily="18" charset="0"/>
              </a:rPr>
              <a:t>In the event your customer defaults, credit insurance can cover up to 95% of the invoice amount.</a:t>
            </a:r>
          </a:p>
          <a:p>
            <a:pPr marL="857250" lvl="2" indent="0">
              <a:spcBef>
                <a:spcPts val="0"/>
              </a:spcBef>
              <a:buNone/>
              <a:defRPr/>
            </a:pPr>
            <a:endParaRPr lang="en-US" sz="4600">
              <a:latin typeface="+mj-lt"/>
              <a:cs typeface="Times New Roman" pitchFamily="18" charset="0"/>
            </a:endParaRPr>
          </a:p>
          <a:p>
            <a:pPr lvl="1" indent="-285750">
              <a:spcBef>
                <a:spcPts val="0"/>
              </a:spcBef>
              <a:defRPr/>
            </a:pPr>
            <a:r>
              <a:rPr lang="en-US" sz="4600" b="1">
                <a:latin typeface="+mj-lt"/>
                <a:cs typeface="Times New Roman" pitchFamily="18" charset="0"/>
              </a:rPr>
              <a:t>Cost </a:t>
            </a:r>
          </a:p>
          <a:p>
            <a:pPr marL="400050" lvl="1" indent="0">
              <a:spcBef>
                <a:spcPts val="0"/>
              </a:spcBef>
              <a:buNone/>
              <a:defRPr/>
            </a:pPr>
            <a:endParaRPr lang="en-US" sz="2000">
              <a:latin typeface="+mj-lt"/>
              <a:cs typeface="Times New Roman" pitchFamily="18" charset="0"/>
            </a:endParaRPr>
          </a:p>
          <a:p>
            <a:pPr lvl="2" indent="-285750">
              <a:spcBef>
                <a:spcPts val="0"/>
              </a:spcBef>
              <a:defRPr/>
            </a:pPr>
            <a:r>
              <a:rPr lang="en-US" sz="3800">
                <a:latin typeface="+mj-lt"/>
                <a:cs typeface="Times New Roman" pitchFamily="18" charset="0"/>
              </a:rPr>
              <a:t>From EXIM Bank</a:t>
            </a:r>
          </a:p>
          <a:p>
            <a:pPr marL="857250" lvl="2" indent="0">
              <a:spcBef>
                <a:spcPts val="0"/>
              </a:spcBef>
              <a:buNone/>
              <a:defRPr/>
            </a:pPr>
            <a:r>
              <a:rPr lang="en-US" sz="3800">
                <a:latin typeface="+mj-lt"/>
                <a:cs typeface="Times New Roman" pitchFamily="18" charset="0"/>
              </a:rPr>
              <a:t>  </a:t>
            </a:r>
          </a:p>
          <a:p>
            <a:pPr lvl="3" indent="-285750">
              <a:spcBef>
                <a:spcPts val="0"/>
              </a:spcBef>
              <a:defRPr/>
            </a:pPr>
            <a:r>
              <a:rPr lang="en-US" sz="3800">
                <a:latin typeface="+mj-lt"/>
                <a:cs typeface="Times New Roman" pitchFamily="18" charset="0"/>
              </a:rPr>
              <a:t>$0.65 on $100 invoice – pay as you go – $100,000 invoice = $650 premium</a:t>
            </a:r>
          </a:p>
          <a:p>
            <a:pPr marL="1314450" lvl="3" indent="0">
              <a:spcBef>
                <a:spcPts val="0"/>
              </a:spcBef>
              <a:buNone/>
              <a:defRPr/>
            </a:pPr>
            <a:endParaRPr lang="en-US" sz="3800">
              <a:latin typeface="+mj-lt"/>
              <a:cs typeface="Times New Roman" pitchFamily="18" charset="0"/>
            </a:endParaRPr>
          </a:p>
          <a:p>
            <a:pPr lvl="3" indent="-285750">
              <a:spcBef>
                <a:spcPts val="0"/>
              </a:spcBef>
              <a:defRPr/>
            </a:pPr>
            <a:r>
              <a:rPr lang="en-US" sz="3800">
                <a:latin typeface="+mj-lt"/>
                <a:cs typeface="Times New Roman" pitchFamily="18" charset="0"/>
              </a:rPr>
              <a:t>25% discount offered to SBA customers.</a:t>
            </a:r>
          </a:p>
          <a:p>
            <a:pPr marL="1314450" lvl="3" indent="0">
              <a:spcBef>
                <a:spcPts val="0"/>
              </a:spcBef>
              <a:buNone/>
              <a:defRPr/>
            </a:pPr>
            <a:endParaRPr lang="en-US" sz="3800">
              <a:latin typeface="+mj-lt"/>
              <a:cs typeface="Times New Roman" pitchFamily="18" charset="0"/>
            </a:endParaRPr>
          </a:p>
          <a:p>
            <a:pPr lvl="2" indent="-285750">
              <a:spcBef>
                <a:spcPts val="0"/>
              </a:spcBef>
              <a:defRPr/>
            </a:pPr>
            <a:r>
              <a:rPr lang="en-US" sz="3800">
                <a:latin typeface="+mj-lt"/>
                <a:cs typeface="Times New Roman" pitchFamily="18" charset="0"/>
              </a:rPr>
              <a:t>From Private Insurers</a:t>
            </a:r>
          </a:p>
          <a:p>
            <a:pPr marL="857250" lvl="2" indent="0">
              <a:spcBef>
                <a:spcPts val="0"/>
              </a:spcBef>
              <a:buNone/>
              <a:defRPr/>
            </a:pPr>
            <a:endParaRPr lang="en-US" sz="3800">
              <a:latin typeface="+mj-lt"/>
              <a:cs typeface="Times New Roman" pitchFamily="18" charset="0"/>
            </a:endParaRPr>
          </a:p>
          <a:p>
            <a:pPr lvl="3" indent="-285750">
              <a:spcBef>
                <a:spcPts val="0"/>
              </a:spcBef>
              <a:defRPr/>
            </a:pPr>
            <a:r>
              <a:rPr lang="en-US" sz="3800">
                <a:latin typeface="+mj-lt"/>
                <a:cs typeface="Times New Roman" pitchFamily="18" charset="0"/>
              </a:rPr>
              <a:t>$5,000 - $10,000 annual premium</a:t>
            </a:r>
          </a:p>
          <a:p>
            <a:endParaRPr lang="en-US" sz="1700"/>
          </a:p>
        </p:txBody>
      </p:sp>
    </p:spTree>
    <p:extLst>
      <p:ext uri="{BB962C8B-B14F-4D97-AF65-F5344CB8AC3E}">
        <p14:creationId xmlns:p14="http://schemas.microsoft.com/office/powerpoint/2010/main" val="1699650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6AAC9949-D7A3-4E9B-8F1B-662113A1439B}"/>
              </a:ext>
            </a:extLst>
          </p:cNvPr>
          <p:cNvGraphicFramePr/>
          <p:nvPr/>
        </p:nvGraphicFramePr>
        <p:xfrm>
          <a:off x="2371351" y="4051750"/>
          <a:ext cx="6966226" cy="2543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Arrow: Right 29">
            <a:extLst>
              <a:ext uri="{FF2B5EF4-FFF2-40B4-BE49-F238E27FC236}">
                <a16:creationId xmlns:a16="http://schemas.microsoft.com/office/drawing/2014/main" id="{3FE9FC83-608A-4F94-B247-AFA812AA2C93}"/>
              </a:ext>
            </a:extLst>
          </p:cNvPr>
          <p:cNvSpPr/>
          <p:nvPr/>
        </p:nvSpPr>
        <p:spPr>
          <a:xfrm>
            <a:off x="3419059" y="1086680"/>
            <a:ext cx="4440166" cy="8016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Seller Extends Credit Terms To Buyer</a:t>
            </a:r>
          </a:p>
        </p:txBody>
      </p:sp>
      <p:sp>
        <p:nvSpPr>
          <p:cNvPr id="31" name="Arrow: Right 30">
            <a:extLst>
              <a:ext uri="{FF2B5EF4-FFF2-40B4-BE49-F238E27FC236}">
                <a16:creationId xmlns:a16="http://schemas.microsoft.com/office/drawing/2014/main" id="{1C83380B-37E3-4434-8B5B-C0B53BF62A53}"/>
              </a:ext>
            </a:extLst>
          </p:cNvPr>
          <p:cNvSpPr/>
          <p:nvPr/>
        </p:nvSpPr>
        <p:spPr>
          <a:xfrm rot="2308789">
            <a:off x="2501175" y="2474810"/>
            <a:ext cx="2916077" cy="697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Seller Transfers Credit Risk</a:t>
            </a:r>
          </a:p>
        </p:txBody>
      </p:sp>
      <p:sp>
        <p:nvSpPr>
          <p:cNvPr id="33" name="Arrow: Right 32">
            <a:extLst>
              <a:ext uri="{FF2B5EF4-FFF2-40B4-BE49-F238E27FC236}">
                <a16:creationId xmlns:a16="http://schemas.microsoft.com/office/drawing/2014/main" id="{B6A5865F-DAE4-44BB-97E5-F79CB8376EDE}"/>
              </a:ext>
            </a:extLst>
          </p:cNvPr>
          <p:cNvSpPr/>
          <p:nvPr/>
        </p:nvSpPr>
        <p:spPr>
          <a:xfrm rot="19185268">
            <a:off x="5966627" y="2375422"/>
            <a:ext cx="2916077" cy="6972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Ongoing Risk Monitoring</a:t>
            </a:r>
          </a:p>
        </p:txBody>
      </p:sp>
      <p:grpSp>
        <p:nvGrpSpPr>
          <p:cNvPr id="38" name="Group 37">
            <a:extLst>
              <a:ext uri="{FF2B5EF4-FFF2-40B4-BE49-F238E27FC236}">
                <a16:creationId xmlns:a16="http://schemas.microsoft.com/office/drawing/2014/main" id="{739E7AFF-3D87-4F1D-981F-93CFA7190BAC}"/>
              </a:ext>
            </a:extLst>
          </p:cNvPr>
          <p:cNvGrpSpPr/>
          <p:nvPr/>
        </p:nvGrpSpPr>
        <p:grpSpPr>
          <a:xfrm>
            <a:off x="8706677" y="832651"/>
            <a:ext cx="1351722" cy="1822124"/>
            <a:chOff x="8706677" y="554355"/>
            <a:chExt cx="1351722" cy="1822124"/>
          </a:xfrm>
        </p:grpSpPr>
        <p:pic>
          <p:nvPicPr>
            <p:cNvPr id="24" name="Graphic 23" descr="Building">
              <a:extLst>
                <a:ext uri="{FF2B5EF4-FFF2-40B4-BE49-F238E27FC236}">
                  <a16:creationId xmlns:a16="http://schemas.microsoft.com/office/drawing/2014/main" id="{2A4BC99A-6C96-4170-B22E-3E0CC6971B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0999" y="554355"/>
              <a:ext cx="1217066" cy="1217066"/>
            </a:xfrm>
            <a:prstGeom prst="rect">
              <a:avLst/>
            </a:prstGeom>
          </p:spPr>
        </p:pic>
        <p:sp>
          <p:nvSpPr>
            <p:cNvPr id="34" name="TextBox 33">
              <a:extLst>
                <a:ext uri="{FF2B5EF4-FFF2-40B4-BE49-F238E27FC236}">
                  <a16:creationId xmlns:a16="http://schemas.microsoft.com/office/drawing/2014/main" id="{EE7EF2D1-03AE-43BC-A0E1-A9533E6F9FBE}"/>
                </a:ext>
              </a:extLst>
            </p:cNvPr>
            <p:cNvSpPr txBox="1"/>
            <p:nvPr/>
          </p:nvSpPr>
          <p:spPr>
            <a:xfrm>
              <a:off x="8706677" y="1730148"/>
              <a:ext cx="1351722" cy="646331"/>
            </a:xfrm>
            <a:prstGeom prst="rect">
              <a:avLst/>
            </a:prstGeom>
            <a:noFill/>
          </p:spPr>
          <p:txBody>
            <a:bodyPr wrap="square" rtlCol="0">
              <a:spAutoFit/>
            </a:bodyPr>
            <a:lstStyle/>
            <a:p>
              <a:pPr algn="ctr"/>
              <a:r>
                <a:rPr lang="en-US"/>
                <a:t>IMPORTER/BUYER</a:t>
              </a:r>
            </a:p>
          </p:txBody>
        </p:sp>
      </p:grpSp>
      <p:sp>
        <p:nvSpPr>
          <p:cNvPr id="3" name="TextBox 2">
            <a:extLst>
              <a:ext uri="{FF2B5EF4-FFF2-40B4-BE49-F238E27FC236}">
                <a16:creationId xmlns:a16="http://schemas.microsoft.com/office/drawing/2014/main" id="{5675DD46-89A1-430A-834B-0C8F8D033D5D}"/>
              </a:ext>
            </a:extLst>
          </p:cNvPr>
          <p:cNvSpPr txBox="1"/>
          <p:nvPr/>
        </p:nvSpPr>
        <p:spPr>
          <a:xfrm>
            <a:off x="0" y="-67676"/>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nchor="t">
            <a:spAutoFit/>
          </a:bodyPr>
          <a:lstStyle/>
          <a:p>
            <a:pPr algn="ctr"/>
            <a:r>
              <a:rPr lang="en-US" sz="5000" b="1">
                <a:solidFill>
                  <a:schemeClr val="bg1"/>
                </a:solidFill>
                <a:latin typeface="Calibri Light"/>
                <a:cs typeface="Calibri Light"/>
              </a:rPr>
              <a:t>Export Credit Insurance – How Does It Work?</a:t>
            </a:r>
          </a:p>
        </p:txBody>
      </p:sp>
      <p:pic>
        <p:nvPicPr>
          <p:cNvPr id="20" name="Graphic 19" descr="Factory">
            <a:extLst>
              <a:ext uri="{FF2B5EF4-FFF2-40B4-BE49-F238E27FC236}">
                <a16:creationId xmlns:a16="http://schemas.microsoft.com/office/drawing/2014/main" id="{059DC06A-8DB8-44E9-A95A-5D42683C8A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3788" y="739882"/>
            <a:ext cx="1217066" cy="1217066"/>
          </a:xfrm>
          <a:prstGeom prst="rect">
            <a:avLst/>
          </a:prstGeom>
        </p:spPr>
      </p:pic>
      <p:sp>
        <p:nvSpPr>
          <p:cNvPr id="35" name="TextBox 34">
            <a:extLst>
              <a:ext uri="{FF2B5EF4-FFF2-40B4-BE49-F238E27FC236}">
                <a16:creationId xmlns:a16="http://schemas.microsoft.com/office/drawing/2014/main" id="{A93CAA54-3D74-4A50-AB63-9E1302989F63}"/>
              </a:ext>
            </a:extLst>
          </p:cNvPr>
          <p:cNvSpPr txBox="1"/>
          <p:nvPr/>
        </p:nvSpPr>
        <p:spPr>
          <a:xfrm>
            <a:off x="1367785" y="1882548"/>
            <a:ext cx="1351722" cy="646331"/>
          </a:xfrm>
          <a:prstGeom prst="rect">
            <a:avLst/>
          </a:prstGeom>
          <a:noFill/>
        </p:spPr>
        <p:txBody>
          <a:bodyPr wrap="square" rtlCol="0">
            <a:spAutoFit/>
          </a:bodyPr>
          <a:lstStyle/>
          <a:p>
            <a:pPr algn="ctr"/>
            <a:r>
              <a:rPr lang="en-US"/>
              <a:t>EXPORTER/ SELLER</a:t>
            </a:r>
          </a:p>
        </p:txBody>
      </p:sp>
      <p:grpSp>
        <p:nvGrpSpPr>
          <p:cNvPr id="39" name="Group 38">
            <a:extLst>
              <a:ext uri="{FF2B5EF4-FFF2-40B4-BE49-F238E27FC236}">
                <a16:creationId xmlns:a16="http://schemas.microsoft.com/office/drawing/2014/main" id="{211146E8-23D4-49DB-B757-10B3C380B381}"/>
              </a:ext>
            </a:extLst>
          </p:cNvPr>
          <p:cNvGrpSpPr/>
          <p:nvPr/>
        </p:nvGrpSpPr>
        <p:grpSpPr>
          <a:xfrm>
            <a:off x="5029186" y="2862540"/>
            <a:ext cx="1351722" cy="1707174"/>
            <a:chOff x="5029186" y="2862540"/>
            <a:chExt cx="1351722" cy="1707174"/>
          </a:xfrm>
        </p:grpSpPr>
        <p:pic>
          <p:nvPicPr>
            <p:cNvPr id="26" name="Graphic 25" descr="Bank">
              <a:extLst>
                <a:ext uri="{FF2B5EF4-FFF2-40B4-BE49-F238E27FC236}">
                  <a16:creationId xmlns:a16="http://schemas.microsoft.com/office/drawing/2014/main" id="{F4A5974A-652C-4C88-98D9-85D6BFC846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65710" y="2862540"/>
              <a:ext cx="1242326" cy="1242326"/>
            </a:xfrm>
            <a:prstGeom prst="rect">
              <a:avLst/>
            </a:prstGeom>
          </p:spPr>
        </p:pic>
        <p:sp>
          <p:nvSpPr>
            <p:cNvPr id="36" name="TextBox 35">
              <a:extLst>
                <a:ext uri="{FF2B5EF4-FFF2-40B4-BE49-F238E27FC236}">
                  <a16:creationId xmlns:a16="http://schemas.microsoft.com/office/drawing/2014/main" id="{89EF65CA-16E7-4DD7-9505-0C19177498A8}"/>
                </a:ext>
              </a:extLst>
            </p:cNvPr>
            <p:cNvSpPr txBox="1"/>
            <p:nvPr/>
          </p:nvSpPr>
          <p:spPr>
            <a:xfrm>
              <a:off x="5029186" y="3923383"/>
              <a:ext cx="1351722" cy="646331"/>
            </a:xfrm>
            <a:prstGeom prst="rect">
              <a:avLst/>
            </a:prstGeom>
            <a:noFill/>
          </p:spPr>
          <p:txBody>
            <a:bodyPr wrap="square" rtlCol="0">
              <a:spAutoFit/>
            </a:bodyPr>
            <a:lstStyle/>
            <a:p>
              <a:pPr algn="ctr"/>
              <a:r>
                <a:rPr lang="en-US"/>
                <a:t>INSURANCE COMPANY</a:t>
              </a:r>
            </a:p>
          </p:txBody>
        </p:sp>
      </p:grpSp>
    </p:spTree>
    <p:extLst>
      <p:ext uri="{BB962C8B-B14F-4D97-AF65-F5344CB8AC3E}">
        <p14:creationId xmlns:p14="http://schemas.microsoft.com/office/powerpoint/2010/main" val="1837604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67676"/>
            <a:ext cx="12192000" cy="848573"/>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nchor="t">
            <a:spAutoFit/>
          </a:bodyPr>
          <a:lstStyle/>
          <a:p>
            <a:pPr algn="ctr"/>
            <a:r>
              <a:rPr lang="en-US" sz="4800" b="1">
                <a:solidFill>
                  <a:schemeClr val="bg1"/>
                </a:solidFill>
                <a:latin typeface="Calibri Light"/>
                <a:cs typeface="Calibri Light"/>
              </a:rPr>
              <a:t>What Types of Risk Does Credit Insurance Cover?</a:t>
            </a:r>
          </a:p>
        </p:txBody>
      </p:sp>
      <p:grpSp>
        <p:nvGrpSpPr>
          <p:cNvPr id="16" name="Group 15">
            <a:extLst>
              <a:ext uri="{FF2B5EF4-FFF2-40B4-BE49-F238E27FC236}">
                <a16:creationId xmlns:a16="http://schemas.microsoft.com/office/drawing/2014/main" id="{F1532DB5-F3D5-432D-AD05-E7374FEEE056}"/>
              </a:ext>
            </a:extLst>
          </p:cNvPr>
          <p:cNvGrpSpPr/>
          <p:nvPr/>
        </p:nvGrpSpPr>
        <p:grpSpPr>
          <a:xfrm>
            <a:off x="160426" y="1966301"/>
            <a:ext cx="6090245" cy="2925398"/>
            <a:chOff x="0" y="15334"/>
            <a:chExt cx="4965379" cy="2036238"/>
          </a:xfrm>
        </p:grpSpPr>
        <p:sp>
          <p:nvSpPr>
            <p:cNvPr id="17" name="Rectangle: Rounded Corners 16">
              <a:extLst>
                <a:ext uri="{FF2B5EF4-FFF2-40B4-BE49-F238E27FC236}">
                  <a16:creationId xmlns:a16="http://schemas.microsoft.com/office/drawing/2014/main" id="{4C7F14A5-4337-44B1-BD1F-E7D25C105D9F}"/>
                </a:ext>
              </a:extLst>
            </p:cNvPr>
            <p:cNvSpPr/>
            <p:nvPr/>
          </p:nvSpPr>
          <p:spPr>
            <a:xfrm>
              <a:off x="0" y="15334"/>
              <a:ext cx="4965379" cy="2036238"/>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68549CE0-7834-4A2F-8DEB-4802F16095D7}"/>
                </a:ext>
              </a:extLst>
            </p:cNvPr>
            <p:cNvSpPr txBox="1"/>
            <p:nvPr/>
          </p:nvSpPr>
          <p:spPr>
            <a:xfrm>
              <a:off x="99401" y="114735"/>
              <a:ext cx="4766577" cy="18374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800" u="sng" kern="1200"/>
                <a:t>Commercial Risks </a:t>
              </a:r>
            </a:p>
            <a:p>
              <a:pPr marL="0" lvl="0" indent="0" algn="ctr" defTabSz="933450">
                <a:lnSpc>
                  <a:spcPct val="90000"/>
                </a:lnSpc>
                <a:spcBef>
                  <a:spcPct val="0"/>
                </a:spcBef>
                <a:spcAft>
                  <a:spcPct val="35000"/>
                </a:spcAft>
                <a:buNone/>
              </a:pPr>
              <a:r>
                <a:rPr lang="en-US" sz="2800" kern="1200"/>
                <a:t>Insolvency</a:t>
              </a:r>
            </a:p>
            <a:p>
              <a:pPr marL="0" lvl="0" indent="0" algn="ctr" defTabSz="933450">
                <a:lnSpc>
                  <a:spcPct val="90000"/>
                </a:lnSpc>
                <a:spcBef>
                  <a:spcPct val="0"/>
                </a:spcBef>
                <a:spcAft>
                  <a:spcPct val="35000"/>
                </a:spcAft>
                <a:buNone/>
              </a:pPr>
              <a:r>
                <a:rPr lang="en-US" sz="2800" kern="1200"/>
                <a:t>Bankruptcy</a:t>
              </a:r>
            </a:p>
            <a:p>
              <a:pPr marL="0" lvl="0" indent="0" algn="ctr" defTabSz="933450">
                <a:lnSpc>
                  <a:spcPct val="90000"/>
                </a:lnSpc>
                <a:spcBef>
                  <a:spcPct val="0"/>
                </a:spcBef>
                <a:spcAft>
                  <a:spcPct val="35000"/>
                </a:spcAft>
                <a:buNone/>
              </a:pPr>
              <a:r>
                <a:rPr lang="en-US" sz="2800" kern="1200"/>
                <a:t>Protracted Default</a:t>
              </a:r>
            </a:p>
          </p:txBody>
        </p:sp>
      </p:grpSp>
      <p:grpSp>
        <p:nvGrpSpPr>
          <p:cNvPr id="19" name="Group 18">
            <a:extLst>
              <a:ext uri="{FF2B5EF4-FFF2-40B4-BE49-F238E27FC236}">
                <a16:creationId xmlns:a16="http://schemas.microsoft.com/office/drawing/2014/main" id="{63329D79-59AA-48D6-B146-6B9C875794E4}"/>
              </a:ext>
            </a:extLst>
          </p:cNvPr>
          <p:cNvGrpSpPr/>
          <p:nvPr/>
        </p:nvGrpSpPr>
        <p:grpSpPr>
          <a:xfrm>
            <a:off x="5823341" y="1979944"/>
            <a:ext cx="6145745" cy="2925398"/>
            <a:chOff x="99401" y="2112053"/>
            <a:chExt cx="5010628" cy="2036238"/>
          </a:xfrm>
        </p:grpSpPr>
        <p:sp>
          <p:nvSpPr>
            <p:cNvPr id="21" name="Rectangle: Rounded Corners 20">
              <a:extLst>
                <a:ext uri="{FF2B5EF4-FFF2-40B4-BE49-F238E27FC236}">
                  <a16:creationId xmlns:a16="http://schemas.microsoft.com/office/drawing/2014/main" id="{672342CC-8E1E-4A35-BD72-3BDF2EBE6175}"/>
                </a:ext>
              </a:extLst>
            </p:cNvPr>
            <p:cNvSpPr/>
            <p:nvPr/>
          </p:nvSpPr>
          <p:spPr>
            <a:xfrm>
              <a:off x="144650" y="2112053"/>
              <a:ext cx="4965379" cy="2036238"/>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22" name="Rectangle: Rounded Corners 4">
              <a:extLst>
                <a:ext uri="{FF2B5EF4-FFF2-40B4-BE49-F238E27FC236}">
                  <a16:creationId xmlns:a16="http://schemas.microsoft.com/office/drawing/2014/main" id="{A2C22285-9437-4391-89BA-4429A918399E}"/>
                </a:ext>
              </a:extLst>
            </p:cNvPr>
            <p:cNvSpPr txBox="1"/>
            <p:nvPr/>
          </p:nvSpPr>
          <p:spPr>
            <a:xfrm>
              <a:off x="99401" y="2211454"/>
              <a:ext cx="4766577" cy="18374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800" u="sng" kern="1200"/>
                <a:t>Political Risks </a:t>
              </a:r>
            </a:p>
            <a:p>
              <a:pPr marL="0" lvl="0" indent="0" algn="ctr" defTabSz="933450">
                <a:lnSpc>
                  <a:spcPct val="90000"/>
                </a:lnSpc>
                <a:spcBef>
                  <a:spcPct val="0"/>
                </a:spcBef>
                <a:spcAft>
                  <a:spcPct val="35000"/>
                </a:spcAft>
                <a:buNone/>
              </a:pPr>
              <a:r>
                <a:rPr lang="en-US" sz="2800" kern="1200"/>
                <a:t>War, Revolution, Civil Unrest</a:t>
              </a:r>
              <a:endParaRPr lang="en-US" sz="2800"/>
            </a:p>
            <a:p>
              <a:pPr marL="0" lvl="0" indent="0" algn="ctr" defTabSz="933450">
                <a:lnSpc>
                  <a:spcPct val="90000"/>
                </a:lnSpc>
                <a:spcBef>
                  <a:spcPct val="0"/>
                </a:spcBef>
                <a:spcAft>
                  <a:spcPct val="35000"/>
                </a:spcAft>
                <a:buNone/>
              </a:pPr>
              <a:r>
                <a:rPr lang="en-US" sz="2800" kern="1200"/>
                <a:t>Expropriation </a:t>
              </a:r>
            </a:p>
            <a:p>
              <a:pPr marL="0" lvl="0" indent="0" algn="ctr" defTabSz="933450">
                <a:lnSpc>
                  <a:spcPct val="90000"/>
                </a:lnSpc>
                <a:spcBef>
                  <a:spcPct val="0"/>
                </a:spcBef>
                <a:spcAft>
                  <a:spcPct val="35000"/>
                </a:spcAft>
                <a:buNone/>
              </a:pPr>
              <a:r>
                <a:rPr lang="en-US" sz="2800" kern="1200"/>
                <a:t>Currency Transfer Risk</a:t>
              </a:r>
              <a:endParaRPr lang="en-US" sz="2800"/>
            </a:p>
            <a:p>
              <a:pPr marL="0" lvl="0" indent="0" algn="ctr" defTabSz="933450">
                <a:lnSpc>
                  <a:spcPct val="90000"/>
                </a:lnSpc>
                <a:spcBef>
                  <a:spcPct val="0"/>
                </a:spcBef>
                <a:spcAft>
                  <a:spcPct val="35000"/>
                </a:spcAft>
                <a:buNone/>
              </a:pPr>
              <a:r>
                <a:rPr lang="en-US" sz="2800" kern="1200"/>
                <a:t> Cancellation of Export/Import Licenses</a:t>
              </a:r>
            </a:p>
          </p:txBody>
        </p:sp>
      </p:grpSp>
    </p:spTree>
    <p:extLst>
      <p:ext uri="{BB962C8B-B14F-4D97-AF65-F5344CB8AC3E}">
        <p14:creationId xmlns:p14="http://schemas.microsoft.com/office/powerpoint/2010/main" val="94555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67676"/>
            <a:ext cx="12192000" cy="848573"/>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nchor="t">
            <a:spAutoFit/>
          </a:bodyPr>
          <a:lstStyle/>
          <a:p>
            <a:pPr algn="ctr"/>
            <a:r>
              <a:rPr lang="en-US" sz="4800" b="1">
                <a:solidFill>
                  <a:schemeClr val="bg1"/>
                </a:solidFill>
                <a:latin typeface="Calibri Light"/>
                <a:cs typeface="Calibri Light"/>
              </a:rPr>
              <a:t>How Does Credit Insurance Benefit the Exporter?</a:t>
            </a:r>
          </a:p>
        </p:txBody>
      </p:sp>
      <p:sp>
        <p:nvSpPr>
          <p:cNvPr id="18" name="Rectangle: Rounded Corners 4">
            <a:extLst>
              <a:ext uri="{FF2B5EF4-FFF2-40B4-BE49-F238E27FC236}">
                <a16:creationId xmlns:a16="http://schemas.microsoft.com/office/drawing/2014/main" id="{68549CE0-7834-4A2F-8DEB-4802F16095D7}"/>
              </a:ext>
            </a:extLst>
          </p:cNvPr>
          <p:cNvSpPr txBox="1"/>
          <p:nvPr/>
        </p:nvSpPr>
        <p:spPr>
          <a:xfrm>
            <a:off x="2103071" y="1111836"/>
            <a:ext cx="9934957" cy="45266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457200" lvl="0" indent="-457200" defTabSz="933450">
              <a:lnSpc>
                <a:spcPct val="90000"/>
              </a:lnSpc>
              <a:spcBef>
                <a:spcPct val="0"/>
              </a:spcBef>
              <a:spcAft>
                <a:spcPct val="35000"/>
              </a:spcAft>
              <a:buFont typeface="Arial" panose="020B0604020202020204" pitchFamily="34" charset="0"/>
              <a:buChar char="•"/>
            </a:pPr>
            <a:r>
              <a:rPr lang="en-US" sz="2800" b="1" kern="1200">
                <a:solidFill>
                  <a:srgbClr val="0070C0"/>
                </a:solidFill>
              </a:rPr>
              <a:t>MARKETING</a:t>
            </a:r>
            <a:r>
              <a:rPr lang="en-US" sz="2800" kern="1200">
                <a:solidFill>
                  <a:srgbClr val="0070C0"/>
                </a:solidFill>
              </a:rPr>
              <a:t> </a:t>
            </a:r>
          </a:p>
          <a:p>
            <a:pPr lvl="1" defTabSz="933450">
              <a:lnSpc>
                <a:spcPct val="90000"/>
              </a:lnSpc>
              <a:spcBef>
                <a:spcPct val="0"/>
              </a:spcBef>
              <a:spcAft>
                <a:spcPct val="35000"/>
              </a:spcAft>
            </a:pPr>
            <a:r>
              <a:rPr lang="en-US" sz="2800">
                <a:solidFill>
                  <a:srgbClr val="0070C0"/>
                </a:solidFill>
              </a:rPr>
              <a:t>Allows you to offer your customers competitive payment terms.</a:t>
            </a:r>
          </a:p>
          <a:p>
            <a:pPr lvl="1" defTabSz="933450">
              <a:lnSpc>
                <a:spcPct val="90000"/>
              </a:lnSpc>
              <a:spcBef>
                <a:spcPct val="0"/>
              </a:spcBef>
              <a:spcAft>
                <a:spcPct val="35000"/>
              </a:spcAft>
            </a:pPr>
            <a:endParaRPr lang="en-US" sz="2000" kern="1200">
              <a:solidFill>
                <a:srgbClr val="0070C0"/>
              </a:solidFill>
            </a:endParaRPr>
          </a:p>
          <a:p>
            <a:pPr marL="457200" lvl="0" indent="-457200" defTabSz="933450">
              <a:lnSpc>
                <a:spcPct val="90000"/>
              </a:lnSpc>
              <a:spcBef>
                <a:spcPct val="0"/>
              </a:spcBef>
              <a:spcAft>
                <a:spcPct val="35000"/>
              </a:spcAft>
              <a:buFont typeface="Arial" panose="020B0604020202020204" pitchFamily="34" charset="0"/>
              <a:buChar char="•"/>
            </a:pPr>
            <a:r>
              <a:rPr lang="en-US" sz="2800" b="1">
                <a:solidFill>
                  <a:srgbClr val="0070C0"/>
                </a:solidFill>
              </a:rPr>
              <a:t>FINANCING </a:t>
            </a:r>
            <a:r>
              <a:rPr lang="en-US" sz="2800">
                <a:solidFill>
                  <a:srgbClr val="0070C0"/>
                </a:solidFill>
              </a:rPr>
              <a:t>    </a:t>
            </a:r>
          </a:p>
          <a:p>
            <a:pPr lvl="1" defTabSz="933450">
              <a:lnSpc>
                <a:spcPct val="90000"/>
              </a:lnSpc>
              <a:spcBef>
                <a:spcPct val="0"/>
              </a:spcBef>
              <a:spcAft>
                <a:spcPct val="35000"/>
              </a:spcAft>
            </a:pPr>
            <a:r>
              <a:rPr lang="en-US" sz="2800">
                <a:solidFill>
                  <a:srgbClr val="0070C0"/>
                </a:solidFill>
              </a:rPr>
              <a:t>Allows you to borrow against your receivables.</a:t>
            </a:r>
          </a:p>
          <a:p>
            <a:pPr lvl="1" defTabSz="933450">
              <a:lnSpc>
                <a:spcPct val="90000"/>
              </a:lnSpc>
              <a:spcBef>
                <a:spcPct val="0"/>
              </a:spcBef>
              <a:spcAft>
                <a:spcPct val="35000"/>
              </a:spcAft>
            </a:pPr>
            <a:endParaRPr lang="en-US" sz="2000">
              <a:solidFill>
                <a:srgbClr val="0070C0"/>
              </a:solidFill>
            </a:endParaRPr>
          </a:p>
          <a:p>
            <a:pPr marL="457200" lvl="0" indent="-457200" defTabSz="933450">
              <a:lnSpc>
                <a:spcPct val="90000"/>
              </a:lnSpc>
              <a:spcBef>
                <a:spcPct val="0"/>
              </a:spcBef>
              <a:spcAft>
                <a:spcPct val="35000"/>
              </a:spcAft>
              <a:buFont typeface="Arial" panose="020B0604020202020204" pitchFamily="34" charset="0"/>
              <a:buChar char="•"/>
            </a:pPr>
            <a:r>
              <a:rPr lang="en-US" sz="2800" b="1" kern="1200">
                <a:solidFill>
                  <a:srgbClr val="0070C0"/>
                </a:solidFill>
              </a:rPr>
              <a:t>PEACE OF MIND </a:t>
            </a:r>
          </a:p>
          <a:p>
            <a:pPr lvl="1" defTabSz="933450">
              <a:lnSpc>
                <a:spcPct val="90000"/>
              </a:lnSpc>
              <a:spcBef>
                <a:spcPct val="0"/>
              </a:spcBef>
              <a:spcAft>
                <a:spcPct val="35000"/>
              </a:spcAft>
            </a:pPr>
            <a:r>
              <a:rPr lang="en-US" sz="2800">
                <a:solidFill>
                  <a:srgbClr val="0070C0"/>
                </a:solidFill>
              </a:rPr>
              <a:t>Allows you to sleep at night knowing your risk is covered.</a:t>
            </a:r>
            <a:endParaRPr lang="en-US" sz="2800" kern="1200">
              <a:solidFill>
                <a:srgbClr val="0070C0"/>
              </a:solidFill>
            </a:endParaRPr>
          </a:p>
        </p:txBody>
      </p:sp>
      <p:pic>
        <p:nvPicPr>
          <p:cNvPr id="8" name="Graphic 7" descr="Earth globe Americas">
            <a:extLst>
              <a:ext uri="{FF2B5EF4-FFF2-40B4-BE49-F238E27FC236}">
                <a16:creationId xmlns:a16="http://schemas.microsoft.com/office/drawing/2014/main" id="{6383DE4A-8988-4106-9E64-73AB2967DF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972" y="1347283"/>
            <a:ext cx="914400" cy="914400"/>
          </a:xfrm>
          <a:prstGeom prst="rect">
            <a:avLst/>
          </a:prstGeom>
        </p:spPr>
      </p:pic>
      <p:pic>
        <p:nvPicPr>
          <p:cNvPr id="10" name="Graphic 9" descr="Money">
            <a:extLst>
              <a:ext uri="{FF2B5EF4-FFF2-40B4-BE49-F238E27FC236}">
                <a16:creationId xmlns:a16="http://schemas.microsoft.com/office/drawing/2014/main" id="{C3C4E90F-6BA7-4835-B565-4209D8EBD1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0918" y="2859885"/>
            <a:ext cx="914400" cy="914400"/>
          </a:xfrm>
          <a:prstGeom prst="rect">
            <a:avLst/>
          </a:prstGeom>
        </p:spPr>
      </p:pic>
      <p:pic>
        <p:nvPicPr>
          <p:cNvPr id="12" name="Graphic 11" descr="Smiling face with no fill">
            <a:extLst>
              <a:ext uri="{FF2B5EF4-FFF2-40B4-BE49-F238E27FC236}">
                <a16:creationId xmlns:a16="http://schemas.microsoft.com/office/drawing/2014/main" id="{9C1C4382-4993-48E3-A285-137F8E450F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2122" y="4377398"/>
            <a:ext cx="914400" cy="914400"/>
          </a:xfrm>
          <a:prstGeom prst="rect">
            <a:avLst/>
          </a:prstGeom>
        </p:spPr>
      </p:pic>
    </p:spTree>
    <p:extLst>
      <p:ext uri="{BB962C8B-B14F-4D97-AF65-F5344CB8AC3E}">
        <p14:creationId xmlns:p14="http://schemas.microsoft.com/office/powerpoint/2010/main" val="4215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67676"/>
            <a:ext cx="12192000" cy="848573"/>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nchor="t">
            <a:spAutoFit/>
          </a:bodyPr>
          <a:lstStyle/>
          <a:p>
            <a:pPr algn="ctr"/>
            <a:r>
              <a:rPr lang="en-US" sz="4800" b="1">
                <a:solidFill>
                  <a:schemeClr val="bg1"/>
                </a:solidFill>
                <a:latin typeface="Calibri Light"/>
                <a:cs typeface="Calibri Light"/>
              </a:rPr>
              <a:t>Export Credit Insurance </a:t>
            </a:r>
          </a:p>
        </p:txBody>
      </p:sp>
      <p:sp>
        <p:nvSpPr>
          <p:cNvPr id="9" name="TextBox 8">
            <a:extLst>
              <a:ext uri="{FF2B5EF4-FFF2-40B4-BE49-F238E27FC236}">
                <a16:creationId xmlns:a16="http://schemas.microsoft.com/office/drawing/2014/main" id="{5FE35EB4-5C3C-4965-8A94-3A14C4A95A6B}"/>
              </a:ext>
            </a:extLst>
          </p:cNvPr>
          <p:cNvSpPr txBox="1"/>
          <p:nvPr/>
        </p:nvSpPr>
        <p:spPr>
          <a:xfrm>
            <a:off x="28423" y="836555"/>
            <a:ext cx="4366673" cy="3847207"/>
          </a:xfrm>
          <a:prstGeom prst="rect">
            <a:avLst/>
          </a:prstGeom>
          <a:noFill/>
        </p:spPr>
        <p:txBody>
          <a:bodyPr wrap="square">
            <a:spAutoFit/>
          </a:bodyPr>
          <a:lstStyle/>
          <a:p>
            <a:pPr>
              <a:buFont typeface="Arial" charset="0"/>
              <a:buNone/>
            </a:pPr>
            <a:r>
              <a:rPr lang="en-US" altLang="en-US" sz="2600" b="1">
                <a:solidFill>
                  <a:srgbClr val="C00000"/>
                </a:solidFill>
              </a:rPr>
              <a:t>Export Credit Insurance #1</a:t>
            </a:r>
          </a:p>
          <a:p>
            <a:pPr>
              <a:buFont typeface="Arial" charset="0"/>
              <a:buNone/>
            </a:pPr>
            <a:endParaRPr lang="en-US" altLang="en-US" sz="400" b="1">
              <a:solidFill>
                <a:srgbClr val="14425D"/>
              </a:solidFill>
            </a:endParaRPr>
          </a:p>
          <a:p>
            <a:r>
              <a:rPr lang="en-US" altLang="en-US" sz="2400"/>
              <a:t>A lower-cost alternative to LOCs</a:t>
            </a:r>
          </a:p>
          <a:p>
            <a:endParaRPr lang="en-US" altLang="en-US" sz="1000"/>
          </a:p>
          <a:p>
            <a:r>
              <a:rPr lang="en-US" altLang="en-US" sz="2400" b="1"/>
              <a:t>Foreign A/R Insurance</a:t>
            </a:r>
          </a:p>
          <a:p>
            <a:endParaRPr lang="en-US" altLang="en-US" sz="1050"/>
          </a:p>
          <a:p>
            <a:pPr marL="342900" indent="-342900">
              <a:buFont typeface="Arial" panose="020B0604020202020204" pitchFamily="34" charset="0"/>
              <a:buChar char="•"/>
            </a:pPr>
            <a:r>
              <a:rPr lang="en-US" altLang="en-US" sz="2400"/>
              <a:t>Protects against non-payment due to country &amp; commercial risks</a:t>
            </a:r>
          </a:p>
          <a:p>
            <a:pPr marL="342900" indent="-342900">
              <a:buFont typeface="Arial" panose="020B0604020202020204" pitchFamily="34" charset="0"/>
              <a:buChar char="•"/>
            </a:pPr>
            <a:r>
              <a:rPr lang="en-US" altLang="en-US" sz="2400"/>
              <a:t>Coverage Limits</a:t>
            </a:r>
          </a:p>
          <a:p>
            <a:pPr lvl="1"/>
            <a:r>
              <a:rPr lang="en-US" altLang="en-US" sz="2000"/>
              <a:t>For Country Risk:  85% - 95%</a:t>
            </a:r>
          </a:p>
          <a:p>
            <a:pPr lvl="1"/>
            <a:r>
              <a:rPr lang="en-US" altLang="en-US" sz="2000"/>
              <a:t>For Commercial risk:  80% - 95%</a:t>
            </a:r>
          </a:p>
        </p:txBody>
      </p:sp>
      <p:sp>
        <p:nvSpPr>
          <p:cNvPr id="11" name="TextBox 10">
            <a:extLst>
              <a:ext uri="{FF2B5EF4-FFF2-40B4-BE49-F238E27FC236}">
                <a16:creationId xmlns:a16="http://schemas.microsoft.com/office/drawing/2014/main" id="{071199BB-8070-409B-A024-09ED9EEBE053}"/>
              </a:ext>
            </a:extLst>
          </p:cNvPr>
          <p:cNvSpPr txBox="1"/>
          <p:nvPr/>
        </p:nvSpPr>
        <p:spPr>
          <a:xfrm>
            <a:off x="4173908" y="832698"/>
            <a:ext cx="4236148" cy="5386090"/>
          </a:xfrm>
          <a:prstGeom prst="rect">
            <a:avLst/>
          </a:prstGeom>
          <a:noFill/>
        </p:spPr>
        <p:txBody>
          <a:bodyPr wrap="square">
            <a:spAutoFit/>
          </a:bodyPr>
          <a:lstStyle/>
          <a:p>
            <a:pPr>
              <a:buFont typeface="Arial" charset="0"/>
              <a:buNone/>
              <a:defRPr/>
            </a:pPr>
            <a:r>
              <a:rPr lang="en-US" sz="2600" b="1">
                <a:solidFill>
                  <a:srgbClr val="C00000"/>
                </a:solidFill>
              </a:rPr>
              <a:t>Export Credit Insurance #2</a:t>
            </a:r>
          </a:p>
          <a:p>
            <a:pPr>
              <a:buFont typeface="Arial" charset="0"/>
              <a:buNone/>
              <a:defRPr/>
            </a:pPr>
            <a:endParaRPr lang="en-US" sz="400" b="1">
              <a:solidFill>
                <a:srgbClr val="14425D"/>
              </a:solidFill>
            </a:endParaRPr>
          </a:p>
          <a:p>
            <a:pPr>
              <a:defRPr/>
            </a:pPr>
            <a:r>
              <a:rPr lang="en-US" sz="2400"/>
              <a:t>Insurance Providers</a:t>
            </a:r>
          </a:p>
          <a:p>
            <a:pPr>
              <a:defRPr/>
            </a:pPr>
            <a:endParaRPr lang="en-US" sz="1200" b="1"/>
          </a:p>
          <a:p>
            <a:pPr marL="342900" indent="-342900">
              <a:buFont typeface="Arial" panose="020B0604020202020204" pitchFamily="34" charset="0"/>
              <a:buChar char="•"/>
              <a:defRPr/>
            </a:pPr>
            <a:r>
              <a:rPr lang="en-US" sz="2400" b="1"/>
              <a:t>EXIM Bank</a:t>
            </a:r>
            <a:endParaRPr lang="en-US" sz="2000" b="1"/>
          </a:p>
          <a:p>
            <a:pPr marL="800100" lvl="1" indent="-342900">
              <a:buFont typeface="Arial" panose="020B0604020202020204" pitchFamily="34" charset="0"/>
              <a:buChar char="•"/>
              <a:defRPr/>
            </a:pPr>
            <a:r>
              <a:rPr lang="en-US" sz="2000"/>
              <a:t>Federal Agency</a:t>
            </a:r>
          </a:p>
          <a:p>
            <a:pPr marL="800100" lvl="1" indent="-342900">
              <a:buFont typeface="Arial" panose="020B0604020202020204" pitchFamily="34" charset="0"/>
              <a:buChar char="•"/>
              <a:defRPr/>
            </a:pPr>
            <a:r>
              <a:rPr lang="en-US" sz="2000"/>
              <a:t>Will do small policies </a:t>
            </a:r>
          </a:p>
          <a:p>
            <a:pPr marL="800100" lvl="1" indent="-342900">
              <a:buFont typeface="Arial" panose="020B0604020202020204" pitchFamily="34" charset="0"/>
              <a:buChar char="•"/>
              <a:defRPr/>
            </a:pPr>
            <a:r>
              <a:rPr lang="en-US" sz="2000"/>
              <a:t>Has small business mission</a:t>
            </a:r>
          </a:p>
          <a:p>
            <a:pPr marL="800100" lvl="1" indent="-342900">
              <a:buFont typeface="Arial" panose="020B0604020202020204" pitchFamily="34" charset="0"/>
              <a:buChar char="•"/>
              <a:defRPr/>
            </a:pPr>
            <a:r>
              <a:rPr lang="en-US" sz="2000"/>
              <a:t>Will insure in most countries</a:t>
            </a:r>
          </a:p>
          <a:p>
            <a:pPr marL="800100" lvl="1" indent="-342900">
              <a:buFont typeface="Arial" panose="020B0604020202020204" pitchFamily="34" charset="0"/>
              <a:buChar char="•"/>
              <a:defRPr/>
            </a:pPr>
            <a:r>
              <a:rPr lang="en-US" sz="2000"/>
              <a:t>Requires majority US content</a:t>
            </a:r>
          </a:p>
          <a:p>
            <a:pPr marL="800100" lvl="1" indent="-342900">
              <a:buFont typeface="Arial" panose="020B0604020202020204" pitchFamily="34" charset="0"/>
              <a:buChar char="•"/>
              <a:defRPr/>
            </a:pPr>
            <a:r>
              <a:rPr lang="en-US" sz="2000"/>
              <a:t>Limited use for military exports</a:t>
            </a:r>
          </a:p>
          <a:p>
            <a:pPr marL="342900" indent="-342900">
              <a:buFont typeface="Arial" panose="020B0604020202020204" pitchFamily="34" charset="0"/>
              <a:buChar char="•"/>
              <a:defRPr/>
            </a:pPr>
            <a:r>
              <a:rPr lang="en-US" sz="2400" b="1"/>
              <a:t>Private Insurers</a:t>
            </a:r>
          </a:p>
          <a:p>
            <a:pPr marL="800100" lvl="1" indent="-342900">
              <a:buFont typeface="Arial" panose="020B0604020202020204" pitchFamily="34" charset="0"/>
              <a:buChar char="•"/>
              <a:defRPr/>
            </a:pPr>
            <a:r>
              <a:rPr lang="en-US" sz="2000">
                <a:solidFill>
                  <a:srgbClr val="0067AC"/>
                </a:solidFill>
              </a:rPr>
              <a:t>Euler Hermes, Atradius, </a:t>
            </a:r>
            <a:r>
              <a:rPr lang="en-US" sz="2000" err="1">
                <a:solidFill>
                  <a:srgbClr val="0067AC"/>
                </a:solidFill>
              </a:rPr>
              <a:t>Coface</a:t>
            </a:r>
            <a:endParaRPr lang="en-US" sz="2000">
              <a:solidFill>
                <a:srgbClr val="0067AC"/>
              </a:solidFill>
            </a:endParaRPr>
          </a:p>
          <a:p>
            <a:pPr marL="800100" lvl="1" indent="-342900">
              <a:buFont typeface="Arial" panose="020B0604020202020204" pitchFamily="34" charset="0"/>
              <a:buChar char="•"/>
              <a:defRPr/>
            </a:pPr>
            <a:r>
              <a:rPr lang="en-US"/>
              <a:t>Offer fast, flexible service</a:t>
            </a:r>
          </a:p>
          <a:p>
            <a:pPr marL="800100" lvl="1" indent="-342900">
              <a:buFont typeface="Arial" panose="020B0604020202020204" pitchFamily="34" charset="0"/>
              <a:buChar char="•"/>
              <a:defRPr/>
            </a:pPr>
            <a:r>
              <a:rPr lang="en-US"/>
              <a:t>Best for large-scale exporters  </a:t>
            </a:r>
          </a:p>
          <a:p>
            <a:pPr marL="800100" lvl="1" indent="-342900">
              <a:buFont typeface="Arial" panose="020B0604020202020204" pitchFamily="34" charset="0"/>
              <a:buChar char="•"/>
              <a:defRPr/>
            </a:pPr>
            <a:r>
              <a:rPr lang="en-US"/>
              <a:t>Policies become cost competitive @ $3+ million in A/R as it costs ~ </a:t>
            </a:r>
            <a:r>
              <a:rPr lang="en-US" b="1"/>
              <a:t>$15,000 </a:t>
            </a:r>
            <a:r>
              <a:rPr lang="en-US"/>
              <a:t>to sign up.</a:t>
            </a:r>
          </a:p>
        </p:txBody>
      </p:sp>
      <p:sp>
        <p:nvSpPr>
          <p:cNvPr id="13" name="TextBox 12">
            <a:extLst>
              <a:ext uri="{FF2B5EF4-FFF2-40B4-BE49-F238E27FC236}">
                <a16:creationId xmlns:a16="http://schemas.microsoft.com/office/drawing/2014/main" id="{99D42DDA-1456-4992-9982-2369F5E7321A}"/>
              </a:ext>
            </a:extLst>
          </p:cNvPr>
          <p:cNvSpPr txBox="1"/>
          <p:nvPr/>
        </p:nvSpPr>
        <p:spPr>
          <a:xfrm>
            <a:off x="8127839" y="833570"/>
            <a:ext cx="4133822" cy="5001369"/>
          </a:xfrm>
          <a:prstGeom prst="rect">
            <a:avLst/>
          </a:prstGeom>
          <a:noFill/>
        </p:spPr>
        <p:txBody>
          <a:bodyPr wrap="square">
            <a:spAutoFit/>
          </a:bodyPr>
          <a:lstStyle/>
          <a:p>
            <a:pPr>
              <a:buFont typeface="Arial" charset="0"/>
              <a:buNone/>
            </a:pPr>
            <a:r>
              <a:rPr lang="en-US" altLang="en-US" sz="2600" b="1">
                <a:solidFill>
                  <a:srgbClr val="C00000"/>
                </a:solidFill>
              </a:rPr>
              <a:t>Export Credit Insurance #3</a:t>
            </a:r>
          </a:p>
          <a:p>
            <a:pPr>
              <a:buFont typeface="Arial" charset="0"/>
              <a:buNone/>
            </a:pPr>
            <a:endParaRPr lang="en-US" altLang="en-US" sz="400" b="1">
              <a:solidFill>
                <a:srgbClr val="14425D"/>
              </a:solidFill>
            </a:endParaRPr>
          </a:p>
          <a:p>
            <a:r>
              <a:rPr lang="en-US" altLang="en-US" sz="2400"/>
              <a:t>Insurer underwrites both you &amp; your export sales</a:t>
            </a:r>
          </a:p>
          <a:p>
            <a:endParaRPr lang="en-US" altLang="en-US" sz="900"/>
          </a:p>
          <a:p>
            <a:pPr marL="342900" indent="-342900">
              <a:buFont typeface="Arial" panose="020B0604020202020204" pitchFamily="34" charset="0"/>
              <a:buChar char="•"/>
            </a:pPr>
            <a:r>
              <a:rPr lang="en-US" altLang="en-US" sz="2400"/>
              <a:t>Terms can’t exceed 180 days for insurable A/R’s </a:t>
            </a:r>
            <a:endParaRPr lang="en-US" altLang="en-US" sz="800"/>
          </a:p>
          <a:p>
            <a:pPr marL="342900" indent="-342900">
              <a:buFont typeface="Arial" panose="020B0604020202020204" pitchFamily="34" charset="0"/>
              <a:buChar char="•"/>
            </a:pPr>
            <a:r>
              <a:rPr lang="en-US" altLang="en-US" sz="2400"/>
              <a:t>Many Options Available</a:t>
            </a:r>
          </a:p>
          <a:p>
            <a:pPr marL="800100" lvl="1" indent="-342900">
              <a:buFont typeface="Arial" panose="020B0604020202020204" pitchFamily="34" charset="0"/>
              <a:buChar char="•"/>
            </a:pPr>
            <a:r>
              <a:rPr lang="en-US" altLang="en-US" sz="2000"/>
              <a:t>Single- vs Multi-buyer policy</a:t>
            </a:r>
          </a:p>
          <a:p>
            <a:pPr marL="800100" lvl="1" indent="-342900">
              <a:buFont typeface="Arial" panose="020B0604020202020204" pitchFamily="34" charset="0"/>
              <a:buChar char="•"/>
            </a:pPr>
            <a:r>
              <a:rPr lang="en-US" altLang="en-US" sz="2000"/>
              <a:t>Levels of underwriting autonomy &amp; responsibilities can vary.</a:t>
            </a:r>
          </a:p>
          <a:p>
            <a:pPr marL="800100" lvl="1" indent="-342900">
              <a:buFont typeface="Arial" panose="020B0604020202020204" pitchFamily="34" charset="0"/>
              <a:buChar char="•"/>
            </a:pPr>
            <a:r>
              <a:rPr lang="en-US" altLang="en-US" sz="2000"/>
              <a:t>Deductibles, etc.</a:t>
            </a:r>
            <a:endParaRPr lang="en-US" altLang="en-US" sz="700"/>
          </a:p>
          <a:p>
            <a:pPr marL="800100" lvl="1" indent="-342900">
              <a:buFont typeface="Arial" panose="020B0604020202020204" pitchFamily="34" charset="0"/>
              <a:buChar char="•"/>
            </a:pPr>
            <a:r>
              <a:rPr lang="en-US" altLang="en-US" sz="2000"/>
              <a:t>Consult an experienced  broker to find the best fit for you.</a:t>
            </a:r>
            <a:r>
              <a:rPr lang="en-US" altLang="en-US"/>
              <a:t> </a:t>
            </a:r>
          </a:p>
        </p:txBody>
      </p:sp>
    </p:spTree>
    <p:extLst>
      <p:ext uri="{BB962C8B-B14F-4D97-AF65-F5344CB8AC3E}">
        <p14:creationId xmlns:p14="http://schemas.microsoft.com/office/powerpoint/2010/main" val="2646911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22417"/>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b="1">
                <a:solidFill>
                  <a:schemeClr val="bg1"/>
                </a:solidFill>
                <a:latin typeface="Calibri Light" panose="020F0302020204030204" pitchFamily="34" charset="0"/>
                <a:cs typeface="Calibri Light" panose="020F0302020204030204" pitchFamily="34" charset="0"/>
              </a:rPr>
              <a:t>For More Information</a:t>
            </a:r>
          </a:p>
        </p:txBody>
      </p:sp>
      <p:pic>
        <p:nvPicPr>
          <p:cNvPr id="44" name="Picture 43">
            <a:extLst>
              <a:ext uri="{FF2B5EF4-FFF2-40B4-BE49-F238E27FC236}">
                <a16:creationId xmlns:a16="http://schemas.microsoft.com/office/drawing/2014/main" id="{C0FB3A51-2E87-4FD4-89A0-6AADB1CE0F24}"/>
              </a:ext>
            </a:extLst>
          </p:cNvPr>
          <p:cNvPicPr>
            <a:picLocks noChangeAspect="1"/>
          </p:cNvPicPr>
          <p:nvPr/>
        </p:nvPicPr>
        <p:blipFill>
          <a:blip r:embed="rId2"/>
          <a:stretch>
            <a:fillRect/>
          </a:stretch>
        </p:blipFill>
        <p:spPr>
          <a:xfrm>
            <a:off x="834610" y="2897576"/>
            <a:ext cx="470397" cy="448702"/>
          </a:xfrm>
          <a:prstGeom prst="rect">
            <a:avLst/>
          </a:prstGeom>
        </p:spPr>
      </p:pic>
      <p:pic>
        <p:nvPicPr>
          <p:cNvPr id="45" name="Picture 44">
            <a:extLst>
              <a:ext uri="{FF2B5EF4-FFF2-40B4-BE49-F238E27FC236}">
                <a16:creationId xmlns:a16="http://schemas.microsoft.com/office/drawing/2014/main" id="{0AF43E32-BD42-4CAE-9DB7-C5F6766F2D10}"/>
              </a:ext>
            </a:extLst>
          </p:cNvPr>
          <p:cNvPicPr>
            <a:picLocks noChangeAspect="1"/>
          </p:cNvPicPr>
          <p:nvPr/>
        </p:nvPicPr>
        <p:blipFill>
          <a:blip r:embed="rId3"/>
          <a:stretch>
            <a:fillRect/>
          </a:stretch>
        </p:blipFill>
        <p:spPr>
          <a:xfrm>
            <a:off x="905388" y="4638668"/>
            <a:ext cx="350070" cy="342115"/>
          </a:xfrm>
          <a:prstGeom prst="rect">
            <a:avLst/>
          </a:prstGeom>
        </p:spPr>
      </p:pic>
      <p:pic>
        <p:nvPicPr>
          <p:cNvPr id="46" name="Picture 45">
            <a:extLst>
              <a:ext uri="{FF2B5EF4-FFF2-40B4-BE49-F238E27FC236}">
                <a16:creationId xmlns:a16="http://schemas.microsoft.com/office/drawing/2014/main" id="{3E0D7431-0DBA-4549-92DA-0D6F35212F0B}"/>
              </a:ext>
            </a:extLst>
          </p:cNvPr>
          <p:cNvPicPr>
            <a:picLocks noChangeAspect="1"/>
          </p:cNvPicPr>
          <p:nvPr/>
        </p:nvPicPr>
        <p:blipFill>
          <a:blip r:embed="rId4"/>
          <a:stretch>
            <a:fillRect/>
          </a:stretch>
        </p:blipFill>
        <p:spPr>
          <a:xfrm>
            <a:off x="849761" y="3812105"/>
            <a:ext cx="452651" cy="262151"/>
          </a:xfrm>
          <a:prstGeom prst="rect">
            <a:avLst/>
          </a:prstGeom>
        </p:spPr>
      </p:pic>
      <p:sp>
        <p:nvSpPr>
          <p:cNvPr id="2" name="TextBox 1">
            <a:extLst>
              <a:ext uri="{FF2B5EF4-FFF2-40B4-BE49-F238E27FC236}">
                <a16:creationId xmlns:a16="http://schemas.microsoft.com/office/drawing/2014/main" id="{BD37B7CB-316C-49F3-9015-96EBD56A770B}"/>
              </a:ext>
            </a:extLst>
          </p:cNvPr>
          <p:cNvSpPr txBox="1"/>
          <p:nvPr/>
        </p:nvSpPr>
        <p:spPr>
          <a:xfrm>
            <a:off x="787821" y="1606731"/>
            <a:ext cx="5064338" cy="769441"/>
          </a:xfrm>
          <a:prstGeom prst="rect">
            <a:avLst/>
          </a:prstGeom>
          <a:noFill/>
        </p:spPr>
        <p:txBody>
          <a:bodyPr wrap="square" rtlCol="0">
            <a:spAutoFit/>
          </a:bodyPr>
          <a:lstStyle/>
          <a:p>
            <a:r>
              <a:rPr lang="en-US" sz="4400"/>
              <a:t>Reginald Harley</a:t>
            </a:r>
          </a:p>
        </p:txBody>
      </p:sp>
      <p:sp>
        <p:nvSpPr>
          <p:cNvPr id="4" name="TextBox 3">
            <a:extLst>
              <a:ext uri="{FF2B5EF4-FFF2-40B4-BE49-F238E27FC236}">
                <a16:creationId xmlns:a16="http://schemas.microsoft.com/office/drawing/2014/main" id="{98E1DF01-9338-43F1-A4C8-9C1AE36FD701}"/>
              </a:ext>
            </a:extLst>
          </p:cNvPr>
          <p:cNvSpPr txBox="1"/>
          <p:nvPr/>
        </p:nvSpPr>
        <p:spPr>
          <a:xfrm>
            <a:off x="1695748" y="2527596"/>
            <a:ext cx="4508148" cy="2554545"/>
          </a:xfrm>
          <a:prstGeom prst="rect">
            <a:avLst/>
          </a:prstGeom>
          <a:noFill/>
        </p:spPr>
        <p:txBody>
          <a:bodyPr wrap="square" rtlCol="0">
            <a:spAutoFit/>
          </a:bodyPr>
          <a:lstStyle/>
          <a:p>
            <a:endParaRPr lang="en-US" sz="2000"/>
          </a:p>
          <a:p>
            <a:r>
              <a:rPr lang="en-US" sz="2400"/>
              <a:t>Export Finance Manager</a:t>
            </a:r>
          </a:p>
          <a:p>
            <a:pPr>
              <a:spcBef>
                <a:spcPts val="600"/>
              </a:spcBef>
              <a:spcAft>
                <a:spcPts val="600"/>
              </a:spcAft>
            </a:pPr>
            <a:endParaRPr lang="en-US" sz="2400"/>
          </a:p>
          <a:p>
            <a:r>
              <a:rPr lang="en-US" sz="2400"/>
              <a:t>(202) 906-0217</a:t>
            </a:r>
          </a:p>
          <a:p>
            <a:pPr>
              <a:spcBef>
                <a:spcPts val="600"/>
              </a:spcBef>
              <a:spcAft>
                <a:spcPts val="600"/>
              </a:spcAft>
            </a:pPr>
            <a:endParaRPr lang="en-US" sz="2400"/>
          </a:p>
          <a:p>
            <a:r>
              <a:rPr lang="en-US" sz="2400"/>
              <a:t>Reginald.Harley@sba.gov</a:t>
            </a:r>
          </a:p>
        </p:txBody>
      </p:sp>
      <p:pic>
        <p:nvPicPr>
          <p:cNvPr id="1026" name="Picture 2" descr="Small Business Administration (SBA) - Overview, Loan Types, Criteria">
            <a:extLst>
              <a:ext uri="{FF2B5EF4-FFF2-40B4-BE49-F238E27FC236}">
                <a16:creationId xmlns:a16="http://schemas.microsoft.com/office/drawing/2014/main" id="{D64B91E2-6845-4E8D-B90E-87F97AB12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8768" y="3943180"/>
            <a:ext cx="3693455" cy="1400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2658CFA-3D26-C75F-04C6-F9EC6BF70C5C}"/>
              </a:ext>
            </a:extLst>
          </p:cNvPr>
          <p:cNvPicPr>
            <a:picLocks noChangeAspect="1"/>
          </p:cNvPicPr>
          <p:nvPr/>
        </p:nvPicPr>
        <p:blipFill rotWithShape="1">
          <a:blip r:embed="rId6"/>
          <a:srcRect l="11105" r="12481"/>
          <a:stretch/>
        </p:blipFill>
        <p:spPr>
          <a:xfrm>
            <a:off x="7314445" y="1474599"/>
            <a:ext cx="1836816" cy="2385108"/>
          </a:xfrm>
          <a:prstGeom prst="rect">
            <a:avLst/>
          </a:prstGeom>
        </p:spPr>
      </p:pic>
    </p:spTree>
    <p:extLst>
      <p:ext uri="{BB962C8B-B14F-4D97-AF65-F5344CB8AC3E}">
        <p14:creationId xmlns:p14="http://schemas.microsoft.com/office/powerpoint/2010/main" val="3594966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604375"/>
            <a:ext cx="12192001" cy="7449312"/>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2" y="3429000"/>
            <a:ext cx="12191999" cy="1737965"/>
          </a:xfrm>
          <a:prstGeom prst="rect">
            <a:avLst/>
          </a:prstGeom>
          <a:solidFill>
            <a:srgbClr val="478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1151175" y="3877790"/>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1204685" y="3744956"/>
            <a:ext cx="10305143" cy="986435"/>
          </a:xfrm>
          <a:prstGeom prst="rect">
            <a:avLst/>
          </a:prstGeom>
        </p:spPr>
        <p:txBody>
          <a:bodyPr vert="horz" lIns="109728" tIns="54864" rIns="109728" bIns="54864"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chemeClr val="bg1"/>
                </a:solidFill>
              </a:rPr>
              <a:t>Logistics: Getting Your Goods From Here To There </a:t>
            </a:r>
          </a:p>
        </p:txBody>
      </p:sp>
    </p:spTree>
    <p:extLst>
      <p:ext uri="{BB962C8B-B14F-4D97-AF65-F5344CB8AC3E}">
        <p14:creationId xmlns:p14="http://schemas.microsoft.com/office/powerpoint/2010/main" val="32592345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C193556-7424-4050-91B0-4E93B3377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4" y="0"/>
            <a:ext cx="41603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AA117C-C67B-4748-A1A0-9946D8D59B16}"/>
              </a:ext>
            </a:extLst>
          </p:cNvPr>
          <p:cNvSpPr>
            <a:spLocks noGrp="1"/>
          </p:cNvSpPr>
          <p:nvPr>
            <p:ph type="title"/>
          </p:nvPr>
        </p:nvSpPr>
        <p:spPr>
          <a:xfrm>
            <a:off x="5102374" y="579348"/>
            <a:ext cx="6403975" cy="749808"/>
          </a:xfrm>
        </p:spPr>
        <p:txBody>
          <a:bodyPr/>
          <a:lstStyle/>
          <a:p>
            <a:r>
              <a:rPr lang="en-US" b="1"/>
              <a:t>Agenda</a:t>
            </a:r>
          </a:p>
        </p:txBody>
      </p:sp>
      <p:sp>
        <p:nvSpPr>
          <p:cNvPr id="3" name="Content Placeholder 2">
            <a:extLst>
              <a:ext uri="{FF2B5EF4-FFF2-40B4-BE49-F238E27FC236}">
                <a16:creationId xmlns:a16="http://schemas.microsoft.com/office/drawing/2014/main" id="{B169225C-821E-41F3-A47E-17DB38F37570}"/>
              </a:ext>
            </a:extLst>
          </p:cNvPr>
          <p:cNvSpPr>
            <a:spLocks noGrp="1"/>
          </p:cNvSpPr>
          <p:nvPr>
            <p:ph idx="1"/>
          </p:nvPr>
        </p:nvSpPr>
        <p:spPr>
          <a:xfrm>
            <a:off x="4765838" y="1312752"/>
            <a:ext cx="6403975" cy="2274845"/>
          </a:xfrm>
        </p:spPr>
        <p:txBody>
          <a:bodyPr>
            <a:noAutofit/>
          </a:bodyPr>
          <a:lstStyle/>
          <a:p>
            <a:pPr marL="117475" lvl="1" indent="0">
              <a:buNone/>
            </a:pPr>
            <a:endParaRPr lang="en-US" dirty="0"/>
          </a:p>
          <a:p>
            <a:pPr lvl="1">
              <a:spcBef>
                <a:spcPct val="0"/>
              </a:spcBef>
            </a:pPr>
            <a:r>
              <a:rPr lang="en-US" sz="2800" dirty="0">
                <a:solidFill>
                  <a:schemeClr val="tx2"/>
                </a:solidFill>
                <a:latin typeface="+mj-lt"/>
                <a:ea typeface="+mj-ea"/>
                <a:cs typeface="+mj-cs"/>
              </a:rPr>
              <a:t>FedEx International Connect </a:t>
            </a:r>
          </a:p>
          <a:p>
            <a:pPr marL="457200" lvl="1" indent="0">
              <a:spcBef>
                <a:spcPct val="0"/>
              </a:spcBef>
              <a:buNone/>
            </a:pPr>
            <a:endParaRPr lang="en-US" sz="2800" dirty="0">
              <a:solidFill>
                <a:schemeClr val="tx2"/>
              </a:solidFill>
              <a:latin typeface="+mj-lt"/>
              <a:ea typeface="+mj-ea"/>
              <a:cs typeface="+mj-cs"/>
            </a:endParaRPr>
          </a:p>
          <a:p>
            <a:pPr lvl="1">
              <a:spcBef>
                <a:spcPct val="0"/>
              </a:spcBef>
            </a:pPr>
            <a:r>
              <a:rPr lang="en-US" sz="2800" dirty="0">
                <a:solidFill>
                  <a:schemeClr val="tx2"/>
                </a:solidFill>
                <a:latin typeface="+mj-lt"/>
                <a:ea typeface="+mj-ea"/>
                <a:cs typeface="+mj-cs"/>
              </a:rPr>
              <a:t>Understanding documentation</a:t>
            </a:r>
          </a:p>
          <a:p>
            <a:pPr lvl="1">
              <a:spcBef>
                <a:spcPct val="0"/>
              </a:spcBef>
            </a:pPr>
            <a:endParaRPr lang="en-US" sz="2800" dirty="0">
              <a:solidFill>
                <a:schemeClr val="tx2"/>
              </a:solidFill>
              <a:latin typeface="+mj-lt"/>
              <a:ea typeface="+mj-ea"/>
              <a:cs typeface="+mj-cs"/>
            </a:endParaRPr>
          </a:p>
          <a:p>
            <a:pPr lvl="1">
              <a:spcBef>
                <a:spcPct val="0"/>
              </a:spcBef>
            </a:pPr>
            <a:r>
              <a:rPr lang="en-US" sz="2800" dirty="0">
                <a:solidFill>
                  <a:schemeClr val="tx2"/>
                </a:solidFill>
                <a:latin typeface="+mj-lt"/>
                <a:ea typeface="+mj-ea"/>
                <a:cs typeface="+mj-cs"/>
              </a:rPr>
              <a:t>Duties &amp; Taxes</a:t>
            </a:r>
          </a:p>
          <a:p>
            <a:pPr lvl="1">
              <a:spcBef>
                <a:spcPct val="0"/>
              </a:spcBef>
            </a:pPr>
            <a:endParaRPr lang="en-US" sz="2800" dirty="0">
              <a:solidFill>
                <a:schemeClr val="tx2"/>
              </a:solidFill>
              <a:latin typeface="+mj-lt"/>
              <a:ea typeface="+mj-ea"/>
              <a:cs typeface="+mj-cs"/>
            </a:endParaRPr>
          </a:p>
          <a:p>
            <a:pPr lvl="1">
              <a:spcBef>
                <a:spcPct val="0"/>
              </a:spcBef>
            </a:pPr>
            <a:r>
              <a:rPr lang="en-US" sz="2800" dirty="0">
                <a:solidFill>
                  <a:schemeClr val="tx2"/>
                </a:solidFill>
                <a:latin typeface="+mj-lt"/>
                <a:ea typeface="+mj-ea"/>
                <a:cs typeface="+mj-cs"/>
              </a:rPr>
              <a:t>HS, HTS, Schedule B numbers</a:t>
            </a:r>
          </a:p>
          <a:p>
            <a:pPr lvl="1">
              <a:spcBef>
                <a:spcPct val="0"/>
              </a:spcBef>
            </a:pPr>
            <a:endParaRPr lang="en-US" sz="2800" dirty="0">
              <a:solidFill>
                <a:schemeClr val="tx2"/>
              </a:solidFill>
              <a:latin typeface="+mj-lt"/>
              <a:ea typeface="+mj-ea"/>
              <a:cs typeface="+mj-cs"/>
            </a:endParaRPr>
          </a:p>
          <a:p>
            <a:pPr lvl="1">
              <a:spcBef>
                <a:spcPct val="0"/>
              </a:spcBef>
            </a:pPr>
            <a:r>
              <a:rPr lang="en-US" sz="2800" dirty="0">
                <a:solidFill>
                  <a:schemeClr val="tx2"/>
                </a:solidFill>
                <a:latin typeface="+mj-lt"/>
                <a:ea typeface="+mj-ea"/>
                <a:cs typeface="+mj-cs"/>
              </a:rPr>
              <a:t>Shipping Methods</a:t>
            </a:r>
          </a:p>
          <a:p>
            <a:pPr lvl="1">
              <a:spcBef>
                <a:spcPct val="0"/>
              </a:spcBef>
            </a:pPr>
            <a:endParaRPr lang="en-US" sz="2800" dirty="0">
              <a:solidFill>
                <a:schemeClr val="tx2"/>
              </a:solidFill>
              <a:latin typeface="+mj-lt"/>
              <a:ea typeface="+mj-ea"/>
              <a:cs typeface="+mj-cs"/>
            </a:endParaRPr>
          </a:p>
          <a:p>
            <a:pPr lvl="1">
              <a:spcBef>
                <a:spcPct val="0"/>
              </a:spcBef>
            </a:pPr>
            <a:r>
              <a:rPr lang="en-US" sz="2800" dirty="0">
                <a:solidFill>
                  <a:schemeClr val="tx2"/>
                </a:solidFill>
                <a:latin typeface="+mj-lt"/>
                <a:ea typeface="+mj-ea"/>
                <a:cs typeface="+mj-cs"/>
              </a:rPr>
              <a:t> Online Tools and Resources</a:t>
            </a:r>
          </a:p>
          <a:p>
            <a:endParaRPr lang="en-US" dirty="0"/>
          </a:p>
        </p:txBody>
      </p:sp>
    </p:spTree>
    <p:extLst>
      <p:ext uri="{BB962C8B-B14F-4D97-AF65-F5344CB8AC3E}">
        <p14:creationId xmlns:p14="http://schemas.microsoft.com/office/powerpoint/2010/main" val="260584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BF1DD4-16DD-CB69-5799-1A5301A14061}"/>
              </a:ext>
            </a:extLst>
          </p:cNvPr>
          <p:cNvSpPr>
            <a:spLocks noGrp="1"/>
          </p:cNvSpPr>
          <p:nvPr>
            <p:ph type="title"/>
          </p:nvPr>
        </p:nvSpPr>
        <p:spPr>
          <a:xfrm>
            <a:off x="172996" y="2107775"/>
            <a:ext cx="8360892" cy="2735266"/>
          </a:xfrm>
        </p:spPr>
        <p:txBody>
          <a:bodyPr vert="horz" lIns="91440" tIns="45720" rIns="91440" bIns="45720" rtlCol="0" anchor="t">
            <a:normAutofit fontScale="90000"/>
          </a:bodyPr>
          <a:lstStyle/>
          <a:p>
            <a:r>
              <a:rPr lang="en-US" b="1" dirty="0"/>
              <a:t>Jessica Steverson</a:t>
            </a:r>
            <a:br>
              <a:rPr lang="en-US" sz="5400" dirty="0"/>
            </a:br>
            <a:r>
              <a:rPr lang="en-US" sz="4000" dirty="0"/>
              <a:t>International Project Manager</a:t>
            </a:r>
            <a:br>
              <a:rPr lang="en-US" sz="4000" dirty="0"/>
            </a:br>
            <a:r>
              <a:rPr lang="en-US" sz="4000" dirty="0"/>
              <a:t>Louisiana Economic Development</a:t>
            </a:r>
            <a:br>
              <a:rPr lang="en-US" sz="4000" dirty="0"/>
            </a:br>
            <a:br>
              <a:rPr lang="en-US" sz="4000" dirty="0"/>
            </a:br>
            <a:br>
              <a:rPr lang="en-US" sz="3200" dirty="0"/>
            </a:br>
            <a:endParaRPr lang="en-US" sz="5400" dirty="0"/>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46725E3B-D001-F54A-3CC2-AC84F5D7E0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63905">
            <a:off x="6978637" y="992204"/>
            <a:ext cx="4756162" cy="449193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3" name="Picture 2" descr="A screenshot of a computer&#10;&#10;Description automatically generated with low confidence">
            <a:extLst>
              <a:ext uri="{FF2B5EF4-FFF2-40B4-BE49-F238E27FC236}">
                <a16:creationId xmlns:a16="http://schemas.microsoft.com/office/drawing/2014/main" id="{54C554AB-A2C1-36AA-D44C-35AD179CCC11}"/>
              </a:ext>
            </a:extLst>
          </p:cNvPr>
          <p:cNvPicPr>
            <a:picLocks noChangeAspect="1"/>
          </p:cNvPicPr>
          <p:nvPr/>
        </p:nvPicPr>
        <p:blipFill rotWithShape="1">
          <a:blip r:embed="rId3">
            <a:extLst>
              <a:ext uri="{28A0092B-C50C-407E-A947-70E740481C1C}">
                <a14:useLocalDpi xmlns:a14="http://schemas.microsoft.com/office/drawing/2010/main" val="0"/>
              </a:ext>
            </a:extLst>
          </a:blip>
          <a:srcRect t="38183"/>
          <a:stretch/>
        </p:blipFill>
        <p:spPr>
          <a:xfrm>
            <a:off x="180437" y="3714742"/>
            <a:ext cx="5190235" cy="1132397"/>
          </a:xfrm>
          <a:prstGeom prst="rect">
            <a:avLst/>
          </a:prstGeom>
        </p:spPr>
      </p:pic>
    </p:spTree>
    <p:extLst>
      <p:ext uri="{BB962C8B-B14F-4D97-AF65-F5344CB8AC3E}">
        <p14:creationId xmlns:p14="http://schemas.microsoft.com/office/powerpoint/2010/main" val="1887786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looking at a tablet&#10;&#10;Description automatically generated with medium confidence">
            <a:extLst>
              <a:ext uri="{FF2B5EF4-FFF2-40B4-BE49-F238E27FC236}">
                <a16:creationId xmlns:a16="http://schemas.microsoft.com/office/drawing/2014/main" id="{61F80714-CB14-4F9D-A1B4-1A4053274334}"/>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0" y="1076481"/>
            <a:ext cx="5559552" cy="3706036"/>
          </a:xfrm>
          <a:prstGeom prst="rect">
            <a:avLst/>
          </a:prstGeom>
        </p:spPr>
      </p:pic>
      <p:sp>
        <p:nvSpPr>
          <p:cNvPr id="35" name="Rectangle 34">
            <a:extLst>
              <a:ext uri="{FF2B5EF4-FFF2-40B4-BE49-F238E27FC236}">
                <a16:creationId xmlns:a16="http://schemas.microsoft.com/office/drawing/2014/main" id="{CC55616C-F1CE-472B-94C4-791C9A1D48C1}"/>
              </a:ext>
            </a:extLst>
          </p:cNvPr>
          <p:cNvSpPr/>
          <p:nvPr/>
        </p:nvSpPr>
        <p:spPr>
          <a:xfrm>
            <a:off x="5341545" y="1075963"/>
            <a:ext cx="6850455" cy="37034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48311"/>
            <a:ext cx="12192000" cy="713983"/>
          </a:xfrm>
        </p:spPr>
        <p:txBody>
          <a:bodyPr>
            <a:noAutofit/>
          </a:bodyPr>
          <a:lstStyle/>
          <a:p>
            <a:r>
              <a:rPr lang="en-US" sz="3600" dirty="0"/>
              <a:t>FedEx International Connect Plus benefits you &amp; your customers. </a:t>
            </a:r>
            <a:endParaRPr lang="en-US" sz="3600" dirty="0">
              <a:solidFill>
                <a:srgbClr val="FF0000"/>
              </a:solidFill>
            </a:endParaRPr>
          </a:p>
        </p:txBody>
      </p:sp>
      <p:sp>
        <p:nvSpPr>
          <p:cNvPr id="4" name="TextBox 3">
            <a:extLst>
              <a:ext uri="{FF2B5EF4-FFF2-40B4-BE49-F238E27FC236}">
                <a16:creationId xmlns:a16="http://schemas.microsoft.com/office/drawing/2014/main" id="{15E3CA02-6E09-42D2-9AEA-6AAFCAECC400}"/>
              </a:ext>
            </a:extLst>
          </p:cNvPr>
          <p:cNvSpPr txBox="1"/>
          <p:nvPr/>
        </p:nvSpPr>
        <p:spPr>
          <a:xfrm>
            <a:off x="480587" y="6369766"/>
            <a:ext cx="5615413"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tab pos="228600" algn="l"/>
                <a:tab pos="457200" algn="l"/>
              </a:tabLst>
              <a:defRPr/>
            </a:pPr>
            <a:r>
              <a:rPr kumimoji="0" lang="en-US" sz="800" b="0" i="1" u="none" strike="noStrike" kern="1200" cap="none" spc="0" normalizeH="0" baseline="0" noProof="0" dirty="0">
                <a:ln>
                  <a:noFill/>
                </a:ln>
                <a:solidFill>
                  <a:srgbClr val="999999">
                    <a:lumMod val="75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 Transit times may vary depending on origin and destination. FedEx International Connect Plus is a contractual service. One delivery attempt is </a:t>
            </a:r>
            <a:r>
              <a:rPr kumimoji="0" lang="en-US" sz="800" b="0" i="1" u="none" strike="noStrike" kern="1200" cap="none" spc="0" normalizeH="0" baseline="0" noProof="0">
                <a:ln>
                  <a:noFill/>
                </a:ln>
                <a:solidFill>
                  <a:srgbClr val="999999">
                    <a:lumMod val="75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made. </a:t>
            </a:r>
            <a:r>
              <a:rPr kumimoji="0" lang="en-US" sz="800" b="0" i="1" u="none" strike="noStrike" kern="1200" cap="none" spc="0" normalizeH="0" baseline="0" noProof="0" dirty="0">
                <a:ln>
                  <a:noFill/>
                </a:ln>
                <a:solidFill>
                  <a:srgbClr val="999999">
                    <a:lumMod val="75000"/>
                  </a:srgbClr>
                </a:solidFill>
                <a:effectLst/>
                <a:uLnTx/>
                <a:uFillTx/>
                <a:latin typeface="Arial" panose="020B0604020202020204" pitchFamily="34" charset="0"/>
                <a:ea typeface="Times New Roman" panose="02020603050405020304" pitchFamily="18" charset="0"/>
                <a:cs typeface="Times New Roman" panose="02020603050405020304" pitchFamily="18" charset="0"/>
              </a:rPr>
              <a:t>Customers need to be Known Shippers and have Electronic Trade Documents enabled in applicable countries. </a:t>
            </a:r>
          </a:p>
        </p:txBody>
      </p:sp>
      <p:sp>
        <p:nvSpPr>
          <p:cNvPr id="26" name="Content Placeholder 2">
            <a:extLst>
              <a:ext uri="{FF2B5EF4-FFF2-40B4-BE49-F238E27FC236}">
                <a16:creationId xmlns:a16="http://schemas.microsoft.com/office/drawing/2014/main" id="{FB42A95A-38EB-4B74-B81B-15B9B20AD016}"/>
              </a:ext>
            </a:extLst>
          </p:cNvPr>
          <p:cNvSpPr>
            <a:spLocks noGrp="1"/>
          </p:cNvSpPr>
          <p:nvPr>
            <p:ph idx="1"/>
          </p:nvPr>
        </p:nvSpPr>
        <p:spPr>
          <a:xfrm>
            <a:off x="2625144" y="1309374"/>
            <a:ext cx="2176745" cy="470611"/>
          </a:xfrm>
        </p:spPr>
        <p:txBody>
          <a:bodyPr>
            <a:normAutofit fontScale="92500" lnSpcReduction="20000"/>
          </a:bodyPr>
          <a:lstStyle/>
          <a:p>
            <a:pPr>
              <a:spcBef>
                <a:spcPts val="400"/>
              </a:spcBef>
              <a:spcAft>
                <a:spcPts val="400"/>
              </a:spcAft>
              <a:tabLst>
                <a:tab pos="457200" algn="l"/>
              </a:tabLst>
            </a:pPr>
            <a:r>
              <a:rPr lang="en-US" sz="1800">
                <a:solidFill>
                  <a:schemeClr val="bg1"/>
                </a:solidFill>
                <a:latin typeface="Arial" panose="020B0604020202020204" pitchFamily="34" charset="0"/>
                <a:ea typeface="Times New Roman" panose="02020603050405020304" pitchFamily="18" charset="0"/>
                <a:cs typeface="Times New Roman" panose="02020603050405020304" pitchFamily="18" charset="0"/>
              </a:rPr>
              <a:t>Features </a:t>
            </a:r>
            <a:br>
              <a:rPr lang="en-US" sz="1800">
                <a:solidFill>
                  <a:schemeClr val="bg1"/>
                </a:solidFill>
                <a:latin typeface="Arial" panose="020B0604020202020204" pitchFamily="34" charset="0"/>
                <a:ea typeface="Times New Roman" panose="02020603050405020304" pitchFamily="18" charset="0"/>
                <a:cs typeface="Times New Roman" panose="02020603050405020304" pitchFamily="18" charset="0"/>
              </a:rPr>
            </a:br>
            <a:r>
              <a:rPr lang="en-US" sz="1800">
                <a:solidFill>
                  <a:schemeClr val="bg1"/>
                </a:solidFill>
                <a:latin typeface="Arial" panose="020B0604020202020204" pitchFamily="34" charset="0"/>
                <a:ea typeface="Times New Roman" panose="02020603050405020304" pitchFamily="18" charset="0"/>
                <a:cs typeface="Times New Roman" panose="02020603050405020304" pitchFamily="18" charset="0"/>
              </a:rPr>
              <a:t>and benefits</a:t>
            </a:r>
          </a:p>
        </p:txBody>
      </p:sp>
      <p:grpSp>
        <p:nvGrpSpPr>
          <p:cNvPr id="27" name="Group 4">
            <a:extLst>
              <a:ext uri="{FF2B5EF4-FFF2-40B4-BE49-F238E27FC236}">
                <a16:creationId xmlns:a16="http://schemas.microsoft.com/office/drawing/2014/main" id="{4A5D96CC-1B5D-49FC-AF7A-07AE55E30766}"/>
              </a:ext>
            </a:extLst>
          </p:cNvPr>
          <p:cNvGrpSpPr>
            <a:grpSpLocks noChangeAspect="1"/>
          </p:cNvGrpSpPr>
          <p:nvPr/>
        </p:nvGrpSpPr>
        <p:grpSpPr bwMode="auto">
          <a:xfrm>
            <a:off x="2071626" y="1309374"/>
            <a:ext cx="473178" cy="471813"/>
            <a:chOff x="428" y="1662"/>
            <a:chExt cx="693" cy="691"/>
          </a:xfrm>
          <a:solidFill>
            <a:schemeClr val="bg1"/>
          </a:solidFill>
        </p:grpSpPr>
        <p:sp>
          <p:nvSpPr>
            <p:cNvPr id="28" name="Freeform 13">
              <a:extLst>
                <a:ext uri="{FF2B5EF4-FFF2-40B4-BE49-F238E27FC236}">
                  <a16:creationId xmlns:a16="http://schemas.microsoft.com/office/drawing/2014/main" id="{B0467C7D-9E7A-47BE-88E6-5F0AD826F9A8}"/>
                </a:ext>
              </a:extLst>
            </p:cNvPr>
            <p:cNvSpPr>
              <a:spLocks noEditPoints="1"/>
            </p:cNvSpPr>
            <p:nvPr/>
          </p:nvSpPr>
          <p:spPr bwMode="auto">
            <a:xfrm>
              <a:off x="428" y="1662"/>
              <a:ext cx="693" cy="691"/>
            </a:xfrm>
            <a:custGeom>
              <a:avLst/>
              <a:gdLst>
                <a:gd name="T0" fmla="*/ 254 w 508"/>
                <a:gd name="T1" fmla="*/ 508 h 508"/>
                <a:gd name="T2" fmla="*/ 0 w 508"/>
                <a:gd name="T3" fmla="*/ 254 h 508"/>
                <a:gd name="T4" fmla="*/ 254 w 508"/>
                <a:gd name="T5" fmla="*/ 0 h 508"/>
                <a:gd name="T6" fmla="*/ 508 w 508"/>
                <a:gd name="T7" fmla="*/ 254 h 508"/>
                <a:gd name="T8" fmla="*/ 254 w 508"/>
                <a:gd name="T9" fmla="*/ 508 h 508"/>
                <a:gd name="T10" fmla="*/ 254 w 508"/>
                <a:gd name="T11" fmla="*/ 12 h 508"/>
                <a:gd name="T12" fmla="*/ 12 w 508"/>
                <a:gd name="T13" fmla="*/ 254 h 508"/>
                <a:gd name="T14" fmla="*/ 254 w 508"/>
                <a:gd name="T15" fmla="*/ 496 h 508"/>
                <a:gd name="T16" fmla="*/ 496 w 508"/>
                <a:gd name="T17" fmla="*/ 254 h 508"/>
                <a:gd name="T18" fmla="*/ 254 w 508"/>
                <a:gd name="T19" fmla="*/ 1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508">
                  <a:moveTo>
                    <a:pt x="254" y="508"/>
                  </a:moveTo>
                  <a:cubicBezTo>
                    <a:pt x="114" y="508"/>
                    <a:pt x="0" y="394"/>
                    <a:pt x="0" y="254"/>
                  </a:cubicBezTo>
                  <a:cubicBezTo>
                    <a:pt x="0" y="114"/>
                    <a:pt x="114" y="0"/>
                    <a:pt x="254" y="0"/>
                  </a:cubicBezTo>
                  <a:cubicBezTo>
                    <a:pt x="394" y="0"/>
                    <a:pt x="508" y="114"/>
                    <a:pt x="508" y="254"/>
                  </a:cubicBezTo>
                  <a:cubicBezTo>
                    <a:pt x="508" y="394"/>
                    <a:pt x="394" y="508"/>
                    <a:pt x="254" y="508"/>
                  </a:cubicBezTo>
                  <a:close/>
                  <a:moveTo>
                    <a:pt x="254" y="12"/>
                  </a:moveTo>
                  <a:cubicBezTo>
                    <a:pt x="121" y="12"/>
                    <a:pt x="12" y="121"/>
                    <a:pt x="12" y="254"/>
                  </a:cubicBezTo>
                  <a:cubicBezTo>
                    <a:pt x="12" y="387"/>
                    <a:pt x="121" y="496"/>
                    <a:pt x="254" y="496"/>
                  </a:cubicBezTo>
                  <a:cubicBezTo>
                    <a:pt x="387" y="496"/>
                    <a:pt x="496" y="387"/>
                    <a:pt x="496" y="254"/>
                  </a:cubicBezTo>
                  <a:cubicBezTo>
                    <a:pt x="496" y="121"/>
                    <a:pt x="387" y="12"/>
                    <a:pt x="2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A1B2B14A-A45B-4253-9314-64B0110AE6F4}"/>
                </a:ext>
              </a:extLst>
            </p:cNvPr>
            <p:cNvSpPr>
              <a:spLocks noEditPoints="1"/>
            </p:cNvSpPr>
            <p:nvPr/>
          </p:nvSpPr>
          <p:spPr bwMode="auto">
            <a:xfrm>
              <a:off x="466" y="1700"/>
              <a:ext cx="616" cy="615"/>
            </a:xfrm>
            <a:custGeom>
              <a:avLst/>
              <a:gdLst>
                <a:gd name="T0" fmla="*/ 226 w 452"/>
                <a:gd name="T1" fmla="*/ 452 h 452"/>
                <a:gd name="T2" fmla="*/ 0 w 452"/>
                <a:gd name="T3" fmla="*/ 226 h 452"/>
                <a:gd name="T4" fmla="*/ 226 w 452"/>
                <a:gd name="T5" fmla="*/ 0 h 452"/>
                <a:gd name="T6" fmla="*/ 452 w 452"/>
                <a:gd name="T7" fmla="*/ 226 h 452"/>
                <a:gd name="T8" fmla="*/ 226 w 452"/>
                <a:gd name="T9" fmla="*/ 452 h 452"/>
                <a:gd name="T10" fmla="*/ 226 w 452"/>
                <a:gd name="T11" fmla="*/ 12 h 452"/>
                <a:gd name="T12" fmla="*/ 12 w 452"/>
                <a:gd name="T13" fmla="*/ 226 h 452"/>
                <a:gd name="T14" fmla="*/ 226 w 452"/>
                <a:gd name="T15" fmla="*/ 440 h 452"/>
                <a:gd name="T16" fmla="*/ 440 w 452"/>
                <a:gd name="T17" fmla="*/ 226 h 452"/>
                <a:gd name="T18" fmla="*/ 226 w 452"/>
                <a:gd name="T19" fmla="*/ 1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2">
                  <a:moveTo>
                    <a:pt x="226" y="452"/>
                  </a:moveTo>
                  <a:cubicBezTo>
                    <a:pt x="101" y="452"/>
                    <a:pt x="0" y="351"/>
                    <a:pt x="0" y="226"/>
                  </a:cubicBezTo>
                  <a:cubicBezTo>
                    <a:pt x="0" y="101"/>
                    <a:pt x="101" y="0"/>
                    <a:pt x="226" y="0"/>
                  </a:cubicBezTo>
                  <a:cubicBezTo>
                    <a:pt x="351" y="0"/>
                    <a:pt x="452" y="101"/>
                    <a:pt x="452" y="226"/>
                  </a:cubicBezTo>
                  <a:cubicBezTo>
                    <a:pt x="452" y="351"/>
                    <a:pt x="351" y="452"/>
                    <a:pt x="226" y="452"/>
                  </a:cubicBezTo>
                  <a:close/>
                  <a:moveTo>
                    <a:pt x="226" y="12"/>
                  </a:moveTo>
                  <a:cubicBezTo>
                    <a:pt x="108" y="12"/>
                    <a:pt x="12" y="108"/>
                    <a:pt x="12" y="226"/>
                  </a:cubicBezTo>
                  <a:cubicBezTo>
                    <a:pt x="12" y="344"/>
                    <a:pt x="108" y="440"/>
                    <a:pt x="226" y="440"/>
                  </a:cubicBezTo>
                  <a:cubicBezTo>
                    <a:pt x="344" y="440"/>
                    <a:pt x="440" y="344"/>
                    <a:pt x="440" y="226"/>
                  </a:cubicBezTo>
                  <a:cubicBezTo>
                    <a:pt x="440" y="108"/>
                    <a:pt x="344" y="12"/>
                    <a:pt x="22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B921F66-8EC6-49CA-B626-402521E896C4}"/>
                </a:ext>
              </a:extLst>
            </p:cNvPr>
            <p:cNvSpPr>
              <a:spLocks/>
            </p:cNvSpPr>
            <p:nvPr/>
          </p:nvSpPr>
          <p:spPr bwMode="auto">
            <a:xfrm>
              <a:off x="595" y="1888"/>
              <a:ext cx="359" cy="238"/>
            </a:xfrm>
            <a:custGeom>
              <a:avLst/>
              <a:gdLst>
                <a:gd name="T0" fmla="*/ 94 w 264"/>
                <a:gd name="T1" fmla="*/ 175 h 175"/>
                <a:gd name="T2" fmla="*/ 94 w 264"/>
                <a:gd name="T3" fmla="*/ 175 h 175"/>
                <a:gd name="T4" fmla="*/ 90 w 264"/>
                <a:gd name="T5" fmla="*/ 173 h 175"/>
                <a:gd name="T6" fmla="*/ 3 w 264"/>
                <a:gd name="T7" fmla="*/ 85 h 175"/>
                <a:gd name="T8" fmla="*/ 3 w 264"/>
                <a:gd name="T9" fmla="*/ 77 h 175"/>
                <a:gd name="T10" fmla="*/ 11 w 264"/>
                <a:gd name="T11" fmla="*/ 77 h 175"/>
                <a:gd name="T12" fmla="*/ 94 w 264"/>
                <a:gd name="T13" fmla="*/ 161 h 175"/>
                <a:gd name="T14" fmla="*/ 253 w 264"/>
                <a:gd name="T15" fmla="*/ 3 h 175"/>
                <a:gd name="T16" fmla="*/ 261 w 264"/>
                <a:gd name="T17" fmla="*/ 3 h 175"/>
                <a:gd name="T18" fmla="*/ 261 w 264"/>
                <a:gd name="T19" fmla="*/ 11 h 175"/>
                <a:gd name="T20" fmla="*/ 99 w 264"/>
                <a:gd name="T21" fmla="*/ 173 h 175"/>
                <a:gd name="T22" fmla="*/ 94 w 264"/>
                <a:gd name="T23"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175">
                  <a:moveTo>
                    <a:pt x="94" y="175"/>
                  </a:moveTo>
                  <a:cubicBezTo>
                    <a:pt x="94" y="175"/>
                    <a:pt x="94" y="175"/>
                    <a:pt x="94" y="175"/>
                  </a:cubicBezTo>
                  <a:cubicBezTo>
                    <a:pt x="93" y="175"/>
                    <a:pt x="91" y="175"/>
                    <a:pt x="90" y="173"/>
                  </a:cubicBezTo>
                  <a:cubicBezTo>
                    <a:pt x="3" y="85"/>
                    <a:pt x="3" y="85"/>
                    <a:pt x="3" y="85"/>
                  </a:cubicBezTo>
                  <a:cubicBezTo>
                    <a:pt x="0" y="83"/>
                    <a:pt x="0" y="79"/>
                    <a:pt x="3" y="77"/>
                  </a:cubicBezTo>
                  <a:cubicBezTo>
                    <a:pt x="5" y="75"/>
                    <a:pt x="9" y="75"/>
                    <a:pt x="11" y="77"/>
                  </a:cubicBezTo>
                  <a:cubicBezTo>
                    <a:pt x="94" y="161"/>
                    <a:pt x="94" y="161"/>
                    <a:pt x="94" y="161"/>
                  </a:cubicBezTo>
                  <a:cubicBezTo>
                    <a:pt x="253" y="3"/>
                    <a:pt x="253" y="3"/>
                    <a:pt x="253" y="3"/>
                  </a:cubicBezTo>
                  <a:cubicBezTo>
                    <a:pt x="255" y="0"/>
                    <a:pt x="259" y="0"/>
                    <a:pt x="261" y="3"/>
                  </a:cubicBezTo>
                  <a:cubicBezTo>
                    <a:pt x="264" y="5"/>
                    <a:pt x="264" y="9"/>
                    <a:pt x="261" y="11"/>
                  </a:cubicBezTo>
                  <a:cubicBezTo>
                    <a:pt x="99" y="173"/>
                    <a:pt x="99" y="173"/>
                    <a:pt x="99" y="173"/>
                  </a:cubicBezTo>
                  <a:cubicBezTo>
                    <a:pt x="98" y="175"/>
                    <a:pt x="96" y="175"/>
                    <a:pt x="94"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reeform 14">
            <a:extLst>
              <a:ext uri="{FF2B5EF4-FFF2-40B4-BE49-F238E27FC236}">
                <a16:creationId xmlns:a16="http://schemas.microsoft.com/office/drawing/2014/main" id="{7C743577-9856-4113-935A-C5DF0AE7914C}"/>
              </a:ext>
            </a:extLst>
          </p:cNvPr>
          <p:cNvSpPr>
            <a:spLocks noChangeAspect="1"/>
          </p:cNvSpPr>
          <p:nvPr/>
        </p:nvSpPr>
        <p:spPr bwMode="auto">
          <a:xfrm>
            <a:off x="3709571" y="1076482"/>
            <a:ext cx="3378966" cy="3706036"/>
          </a:xfrm>
          <a:custGeom>
            <a:avLst/>
            <a:gdLst>
              <a:gd name="T0" fmla="*/ 440 w 673"/>
              <a:gd name="T1" fmla="*/ 495 h 495"/>
              <a:gd name="T2" fmla="*/ 333 w 673"/>
              <a:gd name="T3" fmla="*/ 374 h 495"/>
              <a:gd name="T4" fmla="*/ 225 w 673"/>
              <a:gd name="T5" fmla="*/ 495 h 495"/>
              <a:gd name="T6" fmla="*/ 0 w 673"/>
              <a:gd name="T7" fmla="*/ 495 h 495"/>
              <a:gd name="T8" fmla="*/ 220 w 673"/>
              <a:gd name="T9" fmla="*/ 247 h 495"/>
              <a:gd name="T10" fmla="*/ 0 w 673"/>
              <a:gd name="T11" fmla="*/ 0 h 495"/>
              <a:gd name="T12" fmla="*/ 232 w 673"/>
              <a:gd name="T13" fmla="*/ 0 h 495"/>
              <a:gd name="T14" fmla="*/ 341 w 673"/>
              <a:gd name="T15" fmla="*/ 120 h 495"/>
              <a:gd name="T16" fmla="*/ 446 w 673"/>
              <a:gd name="T17" fmla="*/ 0 h 495"/>
              <a:gd name="T18" fmla="*/ 671 w 673"/>
              <a:gd name="T19" fmla="*/ 0 h 495"/>
              <a:gd name="T20" fmla="*/ 452 w 673"/>
              <a:gd name="T21" fmla="*/ 247 h 495"/>
              <a:gd name="T22" fmla="*/ 673 w 673"/>
              <a:gd name="T23" fmla="*/ 495 h 495"/>
              <a:gd name="T24" fmla="*/ 440 w 673"/>
              <a:gd name="T25" fmla="*/ 495 h 495"/>
              <a:gd name="connsiteX0" fmla="*/ 6538 w 10000"/>
              <a:gd name="connsiteY0" fmla="*/ 10000 h 10000"/>
              <a:gd name="connsiteX1" fmla="*/ 4948 w 10000"/>
              <a:gd name="connsiteY1" fmla="*/ 7556 h 10000"/>
              <a:gd name="connsiteX2" fmla="*/ 3343 w 10000"/>
              <a:gd name="connsiteY2" fmla="*/ 10000 h 10000"/>
              <a:gd name="connsiteX3" fmla="*/ 0 w 10000"/>
              <a:gd name="connsiteY3" fmla="*/ 10000 h 10000"/>
              <a:gd name="connsiteX4" fmla="*/ 3269 w 10000"/>
              <a:gd name="connsiteY4" fmla="*/ 4990 h 10000"/>
              <a:gd name="connsiteX5" fmla="*/ 0 w 10000"/>
              <a:gd name="connsiteY5" fmla="*/ 0 h 10000"/>
              <a:gd name="connsiteX6" fmla="*/ 3447 w 10000"/>
              <a:gd name="connsiteY6" fmla="*/ 0 h 10000"/>
              <a:gd name="connsiteX7" fmla="*/ 5067 w 10000"/>
              <a:gd name="connsiteY7" fmla="*/ 2424 h 10000"/>
              <a:gd name="connsiteX8" fmla="*/ 9970 w 10000"/>
              <a:gd name="connsiteY8" fmla="*/ 0 h 10000"/>
              <a:gd name="connsiteX9" fmla="*/ 6716 w 10000"/>
              <a:gd name="connsiteY9" fmla="*/ 4990 h 10000"/>
              <a:gd name="connsiteX10" fmla="*/ 10000 w 10000"/>
              <a:gd name="connsiteY10" fmla="*/ 10000 h 10000"/>
              <a:gd name="connsiteX11" fmla="*/ 6538 w 10000"/>
              <a:gd name="connsiteY11" fmla="*/ 10000 h 10000"/>
              <a:gd name="connsiteX0" fmla="*/ 6538 w 10000"/>
              <a:gd name="connsiteY0" fmla="*/ 10000 h 10000"/>
              <a:gd name="connsiteX1" fmla="*/ 4948 w 10000"/>
              <a:gd name="connsiteY1" fmla="*/ 7556 h 10000"/>
              <a:gd name="connsiteX2" fmla="*/ 3343 w 10000"/>
              <a:gd name="connsiteY2" fmla="*/ 10000 h 10000"/>
              <a:gd name="connsiteX3" fmla="*/ 0 w 10000"/>
              <a:gd name="connsiteY3" fmla="*/ 10000 h 10000"/>
              <a:gd name="connsiteX4" fmla="*/ 3269 w 10000"/>
              <a:gd name="connsiteY4" fmla="*/ 4990 h 10000"/>
              <a:gd name="connsiteX5" fmla="*/ 0 w 10000"/>
              <a:gd name="connsiteY5" fmla="*/ 0 h 10000"/>
              <a:gd name="connsiteX6" fmla="*/ 3447 w 10000"/>
              <a:gd name="connsiteY6" fmla="*/ 0 h 10000"/>
              <a:gd name="connsiteX7" fmla="*/ 5067 w 10000"/>
              <a:gd name="connsiteY7" fmla="*/ 2424 h 10000"/>
              <a:gd name="connsiteX8" fmla="*/ 6716 w 10000"/>
              <a:gd name="connsiteY8" fmla="*/ 4990 h 10000"/>
              <a:gd name="connsiteX9" fmla="*/ 10000 w 10000"/>
              <a:gd name="connsiteY9" fmla="*/ 10000 h 10000"/>
              <a:gd name="connsiteX10" fmla="*/ 6538 w 10000"/>
              <a:gd name="connsiteY10" fmla="*/ 10000 h 10000"/>
              <a:gd name="connsiteX0" fmla="*/ 10000 w 10000"/>
              <a:gd name="connsiteY0" fmla="*/ 10000 h 10000"/>
              <a:gd name="connsiteX1" fmla="*/ 4948 w 10000"/>
              <a:gd name="connsiteY1" fmla="*/ 7556 h 10000"/>
              <a:gd name="connsiteX2" fmla="*/ 3343 w 10000"/>
              <a:gd name="connsiteY2" fmla="*/ 10000 h 10000"/>
              <a:gd name="connsiteX3" fmla="*/ 0 w 10000"/>
              <a:gd name="connsiteY3" fmla="*/ 10000 h 10000"/>
              <a:gd name="connsiteX4" fmla="*/ 3269 w 10000"/>
              <a:gd name="connsiteY4" fmla="*/ 4990 h 10000"/>
              <a:gd name="connsiteX5" fmla="*/ 0 w 10000"/>
              <a:gd name="connsiteY5" fmla="*/ 0 h 10000"/>
              <a:gd name="connsiteX6" fmla="*/ 3447 w 10000"/>
              <a:gd name="connsiteY6" fmla="*/ 0 h 10000"/>
              <a:gd name="connsiteX7" fmla="*/ 5067 w 10000"/>
              <a:gd name="connsiteY7" fmla="*/ 2424 h 10000"/>
              <a:gd name="connsiteX8" fmla="*/ 6716 w 10000"/>
              <a:gd name="connsiteY8" fmla="*/ 4990 h 10000"/>
              <a:gd name="connsiteX9" fmla="*/ 10000 w 10000"/>
              <a:gd name="connsiteY9" fmla="*/ 10000 h 10000"/>
              <a:gd name="connsiteX0" fmla="*/ 6716 w 6716"/>
              <a:gd name="connsiteY0" fmla="*/ 4990 h 10000"/>
              <a:gd name="connsiteX1" fmla="*/ 4948 w 6716"/>
              <a:gd name="connsiteY1" fmla="*/ 7556 h 10000"/>
              <a:gd name="connsiteX2" fmla="*/ 3343 w 6716"/>
              <a:gd name="connsiteY2" fmla="*/ 10000 h 10000"/>
              <a:gd name="connsiteX3" fmla="*/ 0 w 6716"/>
              <a:gd name="connsiteY3" fmla="*/ 10000 h 10000"/>
              <a:gd name="connsiteX4" fmla="*/ 3269 w 6716"/>
              <a:gd name="connsiteY4" fmla="*/ 4990 h 10000"/>
              <a:gd name="connsiteX5" fmla="*/ 0 w 6716"/>
              <a:gd name="connsiteY5" fmla="*/ 0 h 10000"/>
              <a:gd name="connsiteX6" fmla="*/ 3447 w 6716"/>
              <a:gd name="connsiteY6" fmla="*/ 0 h 10000"/>
              <a:gd name="connsiteX7" fmla="*/ 5067 w 6716"/>
              <a:gd name="connsiteY7" fmla="*/ 2424 h 10000"/>
              <a:gd name="connsiteX8" fmla="*/ 6716 w 6716"/>
              <a:gd name="connsiteY8" fmla="*/ 49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6" h="10000">
                <a:moveTo>
                  <a:pt x="6716" y="4990"/>
                </a:moveTo>
                <a:lnTo>
                  <a:pt x="4948" y="7556"/>
                </a:lnTo>
                <a:lnTo>
                  <a:pt x="3343" y="10000"/>
                </a:lnTo>
                <a:lnTo>
                  <a:pt x="0" y="10000"/>
                </a:lnTo>
                <a:lnTo>
                  <a:pt x="3269" y="4990"/>
                </a:lnTo>
                <a:lnTo>
                  <a:pt x="0" y="0"/>
                </a:lnTo>
                <a:lnTo>
                  <a:pt x="3447" y="0"/>
                </a:lnTo>
                <a:lnTo>
                  <a:pt x="5067" y="2424"/>
                </a:lnTo>
                <a:lnTo>
                  <a:pt x="6716" y="4990"/>
                </a:lnTo>
                <a:close/>
              </a:path>
            </a:pathLst>
          </a:custGeom>
          <a:solidFill>
            <a:schemeClr val="tx2">
              <a:lumMod val="20000"/>
              <a:lumOff val="80000"/>
            </a:schemeClr>
          </a:solidFill>
          <a:ln w="19050">
            <a:noFill/>
            <a:prstDash val="dash"/>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 name="Content Placeholder 2"/>
          <p:cNvSpPr txBox="1">
            <a:spLocks/>
          </p:cNvSpPr>
          <p:nvPr/>
        </p:nvSpPr>
        <p:spPr>
          <a:xfrm>
            <a:off x="6163872" y="1402256"/>
            <a:ext cx="5368172" cy="3019603"/>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sz="16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accent3"/>
                </a:solidFill>
                <a:latin typeface="+mn-lt"/>
                <a:ea typeface="+mn-ea"/>
                <a:cs typeface="+mn-cs"/>
              </a:defRPr>
            </a:lvl2pPr>
            <a:lvl3pPr marL="265113"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3pPr>
            <a:lvl4pPr marL="538163" indent="-27305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4pPr>
            <a:lvl5pPr marL="803275"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panose="020B0604020202020204" pitchFamily="34" charset="0"/>
                <a:cs typeface="Times New Roman" panose="02020603050405020304" pitchFamily="18" charset="0"/>
              </a:rPr>
              <a:t>International day-definite shipping service reaching your online shoppers, typically in 2-5 days*</a:t>
            </a:r>
          </a:p>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Offers </a:t>
            </a:r>
            <a:r>
              <a:rPr lang="en-US" sz="1300" b="0" dirty="0">
                <a:solidFill>
                  <a:schemeClr val="tx1"/>
                </a:solidFill>
                <a:latin typeface="Arial" panose="020B0604020202020204" pitchFamily="34" charset="0"/>
                <a:cs typeface="Times New Roman" panose="02020603050405020304" pitchFamily="18" charset="0"/>
              </a:rPr>
              <a:t>door-to-door, customs-cleared delivery options</a:t>
            </a:r>
          </a:p>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a:ea typeface="Times New Roman" panose="02020603050405020304" pitchFamily="18" charset="0"/>
                <a:cs typeface="Times New Roman"/>
              </a:rPr>
              <a:t>Ideal for single-piece, lower-weight shipments (rates available for shipments up to 150 lbs.)  </a:t>
            </a:r>
            <a:endParaRPr lang="en-US" sz="1300" b="0"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Shipment is redirected to an alternate location for customers to collect at their convenience if the delivery attempt is unsuccessful (options vary by country) </a:t>
            </a:r>
          </a:p>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a:ea typeface="Times New Roman" panose="02020603050405020304" pitchFamily="18" charset="0"/>
                <a:cs typeface="Times New Roman"/>
              </a:rPr>
              <a:t>No residential delivery surcharge</a:t>
            </a:r>
          </a:p>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a:ea typeface="Times New Roman" panose="02020603050405020304" pitchFamily="18" charset="0"/>
                <a:cs typeface="Times New Roman"/>
              </a:rPr>
              <a:t>Service is available through latest FedEx automation platforms </a:t>
            </a:r>
            <a:br>
              <a:rPr lang="en-US" sz="1300" b="0" dirty="0">
                <a:solidFill>
                  <a:schemeClr val="tx1"/>
                </a:solidFill>
                <a:latin typeface="Arial"/>
                <a:ea typeface="Times New Roman" panose="02020603050405020304" pitchFamily="18" charset="0"/>
                <a:cs typeface="Times New Roman"/>
              </a:rPr>
            </a:br>
            <a:r>
              <a:rPr lang="en-US" sz="1300" b="0" dirty="0">
                <a:solidFill>
                  <a:schemeClr val="tx1"/>
                </a:solidFill>
                <a:latin typeface="Arial"/>
                <a:ea typeface="Times New Roman" panose="02020603050405020304" pitchFamily="18" charset="0"/>
                <a:cs typeface="Times New Roman"/>
              </a:rPr>
              <a:t>and many FedEx certified solution providers  </a:t>
            </a:r>
          </a:p>
          <a:p>
            <a:pPr marL="285750" indent="-285750">
              <a:lnSpc>
                <a:spcPct val="100000"/>
              </a:lnSpc>
              <a:spcBef>
                <a:spcPts val="0"/>
              </a:spcBef>
              <a:spcAft>
                <a:spcPts val="600"/>
              </a:spcAft>
              <a:buClr>
                <a:schemeClr val="accent1"/>
              </a:buClr>
              <a:buFont typeface="Arial" panose="020B0604020202020204" pitchFamily="34" charset="0"/>
              <a:buChar char="•"/>
              <a:tabLst>
                <a:tab pos="228600" algn="l"/>
                <a:tab pos="457200" algn="l"/>
              </a:tabLst>
            </a:pPr>
            <a:r>
              <a:rPr lang="en-US" sz="1300" b="0" dirty="0">
                <a:solidFill>
                  <a:schemeClr val="tx1"/>
                </a:solidFill>
                <a:latin typeface="Arial"/>
                <a:ea typeface="Times New Roman" panose="02020603050405020304" pitchFamily="18" charset="0"/>
                <a:cs typeface="Times New Roman"/>
              </a:rPr>
              <a:t>Available to over 190 key e-commerce destinations around the </a:t>
            </a:r>
            <a:br>
              <a:rPr lang="en-US" sz="1300" b="0">
                <a:solidFill>
                  <a:schemeClr val="tx1"/>
                </a:solidFill>
                <a:latin typeface="Arial"/>
                <a:ea typeface="Times New Roman" panose="02020603050405020304" pitchFamily="18" charset="0"/>
                <a:cs typeface="Times New Roman"/>
              </a:rPr>
            </a:br>
            <a:r>
              <a:rPr lang="en-US" sz="1300" b="0">
                <a:solidFill>
                  <a:schemeClr val="tx1"/>
                </a:solidFill>
                <a:latin typeface="Arial"/>
                <a:ea typeface="Times New Roman" panose="02020603050405020304" pitchFamily="18" charset="0"/>
                <a:cs typeface="Times New Roman"/>
              </a:rPr>
              <a:t>world.</a:t>
            </a:r>
            <a:endParaRPr lang="en-US" sz="1300" b="0" i="1" dirty="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2C1F76B1-050F-4CCA-B0E1-7915C8FBB2E5}"/>
              </a:ext>
            </a:extLst>
          </p:cNvPr>
          <p:cNvSpPr>
            <a:spLocks noChangeAspect="1"/>
          </p:cNvSpPr>
          <p:nvPr/>
        </p:nvSpPr>
        <p:spPr bwMode="auto">
          <a:xfrm>
            <a:off x="3682942" y="1076725"/>
            <a:ext cx="1903188" cy="3719512"/>
          </a:xfrm>
          <a:custGeom>
            <a:avLst/>
            <a:gdLst>
              <a:gd name="connsiteX0" fmla="*/ 0 w 1949622"/>
              <a:gd name="connsiteY0" fmla="*/ 0 h 3810261"/>
              <a:gd name="connsiteX1" fmla="*/ 1783034 w 1949622"/>
              <a:gd name="connsiteY1" fmla="*/ 0 h 3810261"/>
              <a:gd name="connsiteX2" fmla="*/ 1783035 w 1949622"/>
              <a:gd name="connsiteY2" fmla="*/ 1 h 3810261"/>
              <a:gd name="connsiteX3" fmla="*/ 258662 w 1949622"/>
              <a:gd name="connsiteY3" fmla="*/ 1 h 3810261"/>
              <a:gd name="connsiteX4" fmla="*/ 1949622 w 1949622"/>
              <a:gd name="connsiteY4" fmla="*/ 1901321 h 3810261"/>
              <a:gd name="connsiteX5" fmla="*/ 258663 w 1949622"/>
              <a:gd name="connsiteY5" fmla="*/ 3810261 h 3810261"/>
              <a:gd name="connsiteX6" fmla="*/ 0 w 1949622"/>
              <a:gd name="connsiteY6" fmla="*/ 3810261 h 3810261"/>
              <a:gd name="connsiteX7" fmla="*/ 1690960 w 1949622"/>
              <a:gd name="connsiteY7" fmla="*/ 1901320 h 381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622" h="3810261">
                <a:moveTo>
                  <a:pt x="0" y="0"/>
                </a:moveTo>
                <a:lnTo>
                  <a:pt x="1783034" y="0"/>
                </a:lnTo>
                <a:lnTo>
                  <a:pt x="1783035" y="1"/>
                </a:lnTo>
                <a:lnTo>
                  <a:pt x="258662" y="1"/>
                </a:lnTo>
                <a:lnTo>
                  <a:pt x="1949622" y="1901321"/>
                </a:lnTo>
                <a:lnTo>
                  <a:pt x="258663" y="3810261"/>
                </a:lnTo>
                <a:lnTo>
                  <a:pt x="0" y="3810261"/>
                </a:lnTo>
                <a:lnTo>
                  <a:pt x="1690960" y="1901320"/>
                </a:lnTo>
                <a:close/>
              </a:path>
            </a:pathLst>
          </a:custGeom>
          <a:solidFill>
            <a:schemeClr val="accent1"/>
          </a:solidFill>
          <a:ln w="19050">
            <a:noFill/>
            <a:prstDash val="dash"/>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 name="Rectangle 18">
            <a:extLst>
              <a:ext uri="{FF2B5EF4-FFF2-40B4-BE49-F238E27FC236}">
                <a16:creationId xmlns:a16="http://schemas.microsoft.com/office/drawing/2014/main" id="{391A7152-28EE-49BA-9DC9-00538658584F}"/>
              </a:ext>
            </a:extLst>
          </p:cNvPr>
          <p:cNvSpPr/>
          <p:nvPr/>
        </p:nvSpPr>
        <p:spPr>
          <a:xfrm>
            <a:off x="0" y="4779374"/>
            <a:ext cx="12192000" cy="1223824"/>
          </a:xfrm>
          <a:prstGeom prst="rect">
            <a:avLst/>
          </a:prstGeom>
          <a:gradFill flip="none" rotWithShape="1">
            <a:gsLst>
              <a:gs pos="100000">
                <a:srgbClr val="FF6600"/>
              </a:gs>
              <a:gs pos="33000">
                <a:srgbClr val="7D22C3"/>
              </a:gs>
              <a:gs pos="0">
                <a:srgbClr val="4D148C"/>
              </a:gs>
            </a:gsLst>
            <a:lin ang="0" scaled="0"/>
            <a:tileRect/>
          </a:gradFill>
          <a:ln w="12700" cap="flat" cmpd="sng" algn="ctr">
            <a:no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F2F2F2">
                    <a:lumMod val="75000"/>
                  </a:srgbClr>
                </a:solidFill>
                <a:effectLst/>
                <a:uLnTx/>
                <a:uFillTx/>
                <a:latin typeface="FedEx Sans Light" panose="020B0403020203020204" pitchFamily="34" charset="0"/>
                <a:ea typeface="FedEx Sans Light" panose="020B0403020203020204" pitchFamily="34" charset="0"/>
                <a:cs typeface="FedEx Sans Light" panose="020B0403020203020204" pitchFamily="34" charset="0"/>
              </a:rPr>
              <a:t> </a:t>
            </a:r>
          </a:p>
        </p:txBody>
      </p:sp>
      <p:sp>
        <p:nvSpPr>
          <p:cNvPr id="18" name="Content Placeholder 2"/>
          <p:cNvSpPr txBox="1">
            <a:spLocks/>
          </p:cNvSpPr>
          <p:nvPr/>
        </p:nvSpPr>
        <p:spPr>
          <a:xfrm>
            <a:off x="3207746" y="5130475"/>
            <a:ext cx="2564867" cy="517548"/>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sz="16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accent3"/>
                </a:solidFill>
                <a:latin typeface="+mn-lt"/>
                <a:ea typeface="+mn-ea"/>
                <a:cs typeface="+mn-cs"/>
              </a:defRPr>
            </a:lvl2pPr>
            <a:lvl3pPr marL="265113"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3pPr>
            <a:lvl4pPr marL="538163" indent="-27305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4pPr>
            <a:lvl5pPr marL="803275"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chemeClr val="accent1"/>
              </a:buClr>
              <a:tabLst>
                <a:tab pos="228600" algn="l"/>
                <a:tab pos="457200" algn="l"/>
              </a:tabLst>
            </a:pPr>
            <a:r>
              <a:rPr lang="en-US" sz="1200" dirty="0">
                <a:solidFill>
                  <a:schemeClr val="bg1"/>
                </a:solidFill>
                <a:latin typeface="Arial" panose="020B0604020202020204" pitchFamily="34" charset="0"/>
                <a:cs typeface="Times New Roman" panose="02020603050405020304" pitchFamily="18" charset="0"/>
              </a:rPr>
              <a:t>1. </a:t>
            </a:r>
            <a:r>
              <a:rPr lang="en-US" sz="1200" b="0" dirty="0">
                <a:solidFill>
                  <a:schemeClr val="bg1"/>
                </a:solidFill>
                <a:latin typeface="Arial" panose="020B0604020202020204" pitchFamily="34" charset="0"/>
                <a:cs typeface="Times New Roman" panose="02020603050405020304" pitchFamily="18" charset="0"/>
              </a:rPr>
              <a:t>Work with your sales professional to sign your agreement.</a:t>
            </a:r>
            <a:endParaRPr lang="en-US" sz="1400" b="0" dirty="0">
              <a:solidFill>
                <a:schemeClr val="bg1"/>
              </a:solidFill>
              <a:highlight>
                <a:srgbClr val="FFFF00"/>
              </a:highlight>
            </a:endParaRPr>
          </a:p>
        </p:txBody>
      </p:sp>
      <p:sp>
        <p:nvSpPr>
          <p:cNvPr id="37" name="Content Placeholder 2">
            <a:extLst>
              <a:ext uri="{FF2B5EF4-FFF2-40B4-BE49-F238E27FC236}">
                <a16:creationId xmlns:a16="http://schemas.microsoft.com/office/drawing/2014/main" id="{4AFEAC89-65F0-41B9-90DD-EF9C1D3618C8}"/>
              </a:ext>
            </a:extLst>
          </p:cNvPr>
          <p:cNvSpPr txBox="1">
            <a:spLocks/>
          </p:cNvSpPr>
          <p:nvPr/>
        </p:nvSpPr>
        <p:spPr>
          <a:xfrm>
            <a:off x="489028" y="5140570"/>
            <a:ext cx="1526889" cy="517548"/>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sz="16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accent3"/>
                </a:solidFill>
                <a:latin typeface="+mn-lt"/>
                <a:ea typeface="+mn-ea"/>
                <a:cs typeface="+mn-cs"/>
              </a:defRPr>
            </a:lvl2pPr>
            <a:lvl3pPr marL="265113"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3pPr>
            <a:lvl4pPr marL="538163" indent="-27305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4pPr>
            <a:lvl5pPr marL="803275"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spcAft>
                <a:spcPts val="400"/>
              </a:spcAft>
              <a:tabLst>
                <a:tab pos="457200" algn="l"/>
              </a:tabLst>
            </a:pPr>
            <a:r>
              <a:rPr lang="en-US" sz="1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How to get started?</a:t>
            </a:r>
          </a:p>
        </p:txBody>
      </p:sp>
      <p:sp>
        <p:nvSpPr>
          <p:cNvPr id="43" name="Content Placeholder 2">
            <a:extLst>
              <a:ext uri="{FF2B5EF4-FFF2-40B4-BE49-F238E27FC236}">
                <a16:creationId xmlns:a16="http://schemas.microsoft.com/office/drawing/2014/main" id="{E7E599CE-6569-4032-9472-730F3C6FBA13}"/>
              </a:ext>
            </a:extLst>
          </p:cNvPr>
          <p:cNvSpPr txBox="1">
            <a:spLocks/>
          </p:cNvSpPr>
          <p:nvPr/>
        </p:nvSpPr>
        <p:spPr>
          <a:xfrm>
            <a:off x="6211160" y="5130476"/>
            <a:ext cx="3418902" cy="517548"/>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sz="16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accent3"/>
                </a:solidFill>
                <a:latin typeface="+mn-lt"/>
                <a:ea typeface="+mn-ea"/>
                <a:cs typeface="+mn-cs"/>
              </a:defRPr>
            </a:lvl2pPr>
            <a:lvl3pPr marL="265113"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3pPr>
            <a:lvl4pPr marL="538163" indent="-27305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4pPr>
            <a:lvl5pPr marL="803275"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chemeClr val="accent1"/>
              </a:buClr>
              <a:tabLst>
                <a:tab pos="228600" algn="l"/>
                <a:tab pos="457200" algn="l"/>
              </a:tabLst>
            </a:pPr>
            <a:r>
              <a:rPr lang="en-US" sz="1200" dirty="0">
                <a:solidFill>
                  <a:schemeClr val="bg1"/>
                </a:solidFill>
                <a:latin typeface="Arial" panose="020B0604020202020204" pitchFamily="34" charset="0"/>
                <a:cs typeface="Times New Roman" panose="02020603050405020304" pitchFamily="18" charset="0"/>
              </a:rPr>
              <a:t>2. </a:t>
            </a:r>
            <a:r>
              <a:rPr lang="en-US" sz="1200" b="0" dirty="0">
                <a:solidFill>
                  <a:schemeClr val="bg1"/>
                </a:solidFill>
                <a:latin typeface="Arial" panose="020B0604020202020204" pitchFamily="34" charset="0"/>
                <a:cs typeface="Times New Roman" panose="02020603050405020304" pitchFamily="18" charset="0"/>
              </a:rPr>
              <a:t>Once your rates are activated, our customer technology experts will make sure you’re using the latest FedEx automation solution.</a:t>
            </a:r>
            <a:endParaRPr lang="en-US" sz="1400" dirty="0">
              <a:solidFill>
                <a:schemeClr val="bg1"/>
              </a:solidFill>
            </a:endParaRPr>
          </a:p>
        </p:txBody>
      </p:sp>
      <p:sp>
        <p:nvSpPr>
          <p:cNvPr id="44" name="Content Placeholder 2">
            <a:extLst>
              <a:ext uri="{FF2B5EF4-FFF2-40B4-BE49-F238E27FC236}">
                <a16:creationId xmlns:a16="http://schemas.microsoft.com/office/drawing/2014/main" id="{38204E0A-D5E0-4C69-A217-8CC87C068A43}"/>
              </a:ext>
            </a:extLst>
          </p:cNvPr>
          <p:cNvSpPr txBox="1">
            <a:spLocks/>
          </p:cNvSpPr>
          <p:nvPr/>
        </p:nvSpPr>
        <p:spPr>
          <a:xfrm>
            <a:off x="10208055" y="5105138"/>
            <a:ext cx="1545398" cy="488647"/>
          </a:xfrm>
          <a:prstGeom prst="rect">
            <a:avLst/>
          </a:prstGeom>
        </p:spPr>
        <p:txBody>
          <a:bodyPr vert="horz" lIns="0" tIns="0" rIns="0" bIns="0" rtlCol="0" anchor="t" anchorCtr="0">
            <a:noAutofit/>
          </a:bodyPr>
          <a:lstStyle>
            <a:lvl1pPr marL="0" marR="0" indent="0" algn="l" defTabSz="914400" rtl="0" eaLnBrk="1" fontAlgn="auto" latinLnBrk="0" hangingPunct="1">
              <a:lnSpc>
                <a:spcPct val="90000"/>
              </a:lnSpc>
              <a:spcBef>
                <a:spcPts val="1200"/>
              </a:spcBef>
              <a:spcAft>
                <a:spcPts val="1200"/>
              </a:spcAft>
              <a:buClrTx/>
              <a:buSzTx/>
              <a:buFont typeface="Arial" panose="020B0604020202020204" pitchFamily="34" charset="0"/>
              <a:buNone/>
              <a:tabLst/>
              <a:defRPr sz="1600" b="1" kern="1200">
                <a:solidFill>
                  <a:schemeClr val="accent1"/>
                </a:solidFill>
                <a:latin typeface="+mn-lt"/>
                <a:ea typeface="+mn-ea"/>
                <a:cs typeface="+mn-cs"/>
              </a:defRPr>
            </a:lvl1pPr>
            <a:lvl2pPr marL="0" indent="0" algn="l" defTabSz="914400" rtl="0" eaLnBrk="1" latinLnBrk="0" hangingPunct="1">
              <a:lnSpc>
                <a:spcPct val="90000"/>
              </a:lnSpc>
              <a:spcBef>
                <a:spcPts val="0"/>
              </a:spcBef>
              <a:spcAft>
                <a:spcPts val="600"/>
              </a:spcAft>
              <a:buClr>
                <a:schemeClr val="accent1"/>
              </a:buClr>
              <a:buFont typeface="Arial" panose="020B0604020202020204" pitchFamily="34" charset="0"/>
              <a:buNone/>
              <a:defRPr sz="1400" kern="1200">
                <a:solidFill>
                  <a:schemeClr val="accent3"/>
                </a:solidFill>
                <a:latin typeface="+mn-lt"/>
                <a:ea typeface="+mn-ea"/>
                <a:cs typeface="+mn-cs"/>
              </a:defRPr>
            </a:lvl2pPr>
            <a:lvl3pPr marL="265113"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3pPr>
            <a:lvl4pPr marL="538163" indent="-273050" algn="l" defTabSz="914400" rtl="0" eaLnBrk="1" latinLnBrk="0" hangingPunct="1">
              <a:lnSpc>
                <a:spcPct val="90000"/>
              </a:lnSpc>
              <a:spcBef>
                <a:spcPts val="0"/>
              </a:spcBef>
              <a:spcAft>
                <a:spcPts val="600"/>
              </a:spcAft>
              <a:buClr>
                <a:schemeClr val="accent1"/>
              </a:buClr>
              <a:buFont typeface="Arial" panose="020B0604020202020204" pitchFamily="34" charset="0"/>
              <a:buChar char="−"/>
              <a:defRPr sz="1400" kern="1200">
                <a:solidFill>
                  <a:schemeClr val="accent3"/>
                </a:solidFill>
                <a:latin typeface="+mn-lt"/>
                <a:ea typeface="+mn-ea"/>
                <a:cs typeface="+mn-cs"/>
              </a:defRPr>
            </a:lvl4pPr>
            <a:lvl5pPr marL="803275" indent="-265113" algn="l" defTabSz="914400" rtl="0" eaLnBrk="1" latinLnBrk="0" hangingPunct="1">
              <a:lnSpc>
                <a:spcPct val="90000"/>
              </a:lnSpc>
              <a:spcBef>
                <a:spcPts val="0"/>
              </a:spcBef>
              <a:spcAft>
                <a:spcPts val="600"/>
              </a:spcAft>
              <a:buClr>
                <a:schemeClr val="accent1"/>
              </a:buClr>
              <a:buFont typeface="Arial" panose="020B0604020202020204" pitchFamily="34" charset="0"/>
              <a:buChar char="•"/>
              <a:tabLst/>
              <a:defRPr sz="1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chemeClr val="accent1"/>
              </a:buClr>
              <a:tabLst>
                <a:tab pos="228600" algn="l"/>
                <a:tab pos="457200" algn="l"/>
              </a:tabLst>
            </a:pPr>
            <a:r>
              <a:rPr lang="en-US" sz="1200">
                <a:solidFill>
                  <a:schemeClr val="bg1"/>
                </a:solidFill>
                <a:latin typeface="Arial" panose="020B0604020202020204" pitchFamily="34" charset="0"/>
                <a:cs typeface="Times New Roman" panose="02020603050405020304" pitchFamily="18" charset="0"/>
              </a:rPr>
              <a:t>3. </a:t>
            </a:r>
            <a:r>
              <a:rPr lang="en-US" sz="1200" b="0">
                <a:solidFill>
                  <a:schemeClr val="bg1"/>
                </a:solidFill>
                <a:latin typeface="Arial" panose="020B0604020202020204" pitchFamily="34" charset="0"/>
                <a:cs typeface="Times New Roman" panose="02020603050405020304" pitchFamily="18" charset="0"/>
              </a:rPr>
              <a:t>After any upgrades, you can start shipping.</a:t>
            </a:r>
          </a:p>
          <a:p>
            <a:pPr>
              <a:lnSpc>
                <a:spcPct val="100000"/>
              </a:lnSpc>
              <a:spcBef>
                <a:spcPts val="0"/>
              </a:spcBef>
              <a:spcAft>
                <a:spcPts val="600"/>
              </a:spcAft>
              <a:buClr>
                <a:schemeClr val="accent1"/>
              </a:buClr>
            </a:pPr>
            <a:endParaRPr lang="en-US" sz="1400">
              <a:solidFill>
                <a:schemeClr val="bg1"/>
              </a:solidFill>
            </a:endParaRPr>
          </a:p>
        </p:txBody>
      </p:sp>
      <p:cxnSp>
        <p:nvCxnSpPr>
          <p:cNvPr id="46" name="Straight Connector 45">
            <a:extLst>
              <a:ext uri="{FF2B5EF4-FFF2-40B4-BE49-F238E27FC236}">
                <a16:creationId xmlns:a16="http://schemas.microsoft.com/office/drawing/2014/main" id="{B02C780D-ECE2-4466-BE8C-093EE454CC46}"/>
              </a:ext>
            </a:extLst>
          </p:cNvPr>
          <p:cNvCxnSpPr>
            <a:cxnSpLocks/>
          </p:cNvCxnSpPr>
          <p:nvPr/>
        </p:nvCxnSpPr>
        <p:spPr>
          <a:xfrm>
            <a:off x="2438400" y="4942144"/>
            <a:ext cx="0" cy="914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533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557F03D-D887-421A-AEE1-6D4A67B162F4}"/>
              </a:ext>
            </a:extLst>
          </p:cNvPr>
          <p:cNvSpPr>
            <a:spLocks noGrp="1"/>
          </p:cNvSpPr>
          <p:nvPr>
            <p:ph idx="1"/>
          </p:nvPr>
        </p:nvSpPr>
        <p:spPr>
          <a:xfrm>
            <a:off x="838200" y="1451726"/>
            <a:ext cx="10515600" cy="4546126"/>
          </a:xfrm>
        </p:spPr>
        <p:txBody>
          <a:bodyPr>
            <a:normAutofit/>
          </a:bodyPr>
          <a:lstStyle/>
          <a:p>
            <a:r>
              <a:rPr lang="en-US" altLang="en-US" sz="3200">
                <a:solidFill>
                  <a:srgbClr val="333333"/>
                </a:solidFill>
                <a:latin typeface="+mj-lt"/>
              </a:rPr>
              <a:t>Ensure the Item can be shipped as intended.</a:t>
            </a:r>
          </a:p>
          <a:p>
            <a:r>
              <a:rPr lang="en-US" sz="3200">
                <a:latin typeface="+mj-lt"/>
              </a:rPr>
              <a:t>Select a customs broker and determine the terms of sale.</a:t>
            </a:r>
          </a:p>
          <a:p>
            <a:r>
              <a:rPr lang="en-US" sz="3200">
                <a:latin typeface="+mj-lt"/>
              </a:rPr>
              <a:t>Gather important information.</a:t>
            </a:r>
          </a:p>
          <a:p>
            <a:r>
              <a:rPr lang="en-US" sz="3200">
                <a:latin typeface="+mj-lt"/>
              </a:rPr>
              <a:t>Determine which customs documents are required.</a:t>
            </a:r>
          </a:p>
          <a:p>
            <a:r>
              <a:rPr lang="en-US" sz="3200">
                <a:latin typeface="+mj-lt"/>
              </a:rPr>
              <a:t>Create an international label.</a:t>
            </a:r>
          </a:p>
          <a:p>
            <a:r>
              <a:rPr lang="en-US" sz="3200">
                <a:latin typeface="+mj-lt"/>
              </a:rPr>
              <a:t>Complete and submit customs documents.</a:t>
            </a:r>
          </a:p>
          <a:p>
            <a:r>
              <a:rPr lang="en-US" sz="3200">
                <a:latin typeface="+mj-lt"/>
              </a:rPr>
              <a:t>Package your item.</a:t>
            </a:r>
          </a:p>
          <a:p>
            <a:r>
              <a:rPr lang="en-US" sz="3200">
                <a:latin typeface="+mj-lt"/>
              </a:rPr>
              <a:t>Get the package to FedEx.</a:t>
            </a:r>
            <a:endParaRPr lang="en-US">
              <a:latin typeface="+mj-lt"/>
            </a:endParaRPr>
          </a:p>
        </p:txBody>
      </p:sp>
      <p:sp>
        <p:nvSpPr>
          <p:cNvPr id="8" name="AutoShape 1" descr="international icon">
            <a:extLst>
              <a:ext uri="{FF2B5EF4-FFF2-40B4-BE49-F238E27FC236}">
                <a16:creationId xmlns:a16="http://schemas.microsoft.com/office/drawing/2014/main" id="{C3AFE427-DEF4-462B-87FA-6D03FF14A360}"/>
              </a:ext>
            </a:extLst>
          </p:cNvPr>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F7C0096B-8B1C-4C0B-861C-101625703567}"/>
              </a:ext>
            </a:extLst>
          </p:cNvPr>
          <p:cNvSpPr/>
          <p:nvPr/>
        </p:nvSpPr>
        <p:spPr>
          <a:xfrm>
            <a:off x="1150070" y="16948"/>
            <a:ext cx="951793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latin typeface="+mj-lt"/>
              </a:rPr>
              <a:t>A step-by-step guide to international shipping</a:t>
            </a:r>
            <a:endParaRPr lang="en-US" sz="3600">
              <a:latin typeface="+mj-lt"/>
            </a:endParaRPr>
          </a:p>
        </p:txBody>
      </p:sp>
    </p:spTree>
    <p:extLst>
      <p:ext uri="{BB962C8B-B14F-4D97-AF65-F5344CB8AC3E}">
        <p14:creationId xmlns:p14="http://schemas.microsoft.com/office/powerpoint/2010/main" val="2655646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65071E-2BAC-4F38-A875-5CED4323BB25}"/>
              </a:ext>
            </a:extLst>
          </p:cNvPr>
          <p:cNvSpPr/>
          <p:nvPr/>
        </p:nvSpPr>
        <p:spPr>
          <a:xfrm>
            <a:off x="1524000" y="-30285"/>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mj-lt"/>
              </a:rPr>
              <a:t>International Documentation</a:t>
            </a:r>
          </a:p>
        </p:txBody>
      </p:sp>
      <p:sp>
        <p:nvSpPr>
          <p:cNvPr id="17413" name="Rectangle 4"/>
          <p:cNvSpPr>
            <a:spLocks noGrp="1" noChangeArrowheads="1"/>
          </p:cNvSpPr>
          <p:nvPr>
            <p:ph type="body" sz="half" idx="2"/>
          </p:nvPr>
        </p:nvSpPr>
        <p:spPr>
          <a:xfrm>
            <a:off x="3154657" y="1827725"/>
            <a:ext cx="2609963" cy="4408487"/>
          </a:xfrm>
          <a:noFill/>
          <a:ln w="38100">
            <a:noFill/>
          </a:ln>
        </p:spPr>
        <p:txBody>
          <a:bodyPr/>
          <a:lstStyle/>
          <a:p>
            <a:pPr eaLnBrk="1" hangingPunct="1">
              <a:buClrTx/>
              <a:buFont typeface="Wingdings" pitchFamily="2" charset="2"/>
              <a:buChar char="§"/>
            </a:pPr>
            <a:r>
              <a:rPr lang="en-US" sz="1800" b="1">
                <a:latin typeface="+mj-lt"/>
              </a:rPr>
              <a:t>Most commonly used</a:t>
            </a:r>
          </a:p>
          <a:p>
            <a:pPr marL="274320" lvl="1" indent="-173736">
              <a:buFont typeface="Arial Narrow" pitchFamily="34" charset="0"/>
              <a:buChar char="–"/>
            </a:pPr>
            <a:r>
              <a:rPr lang="en-US" sz="1600">
                <a:latin typeface="+mj-lt"/>
              </a:rPr>
              <a:t>International Air Waybill/Bill of Lading</a:t>
            </a:r>
          </a:p>
          <a:p>
            <a:pPr marL="274320" lvl="1" indent="-173736">
              <a:buFont typeface="Arial Narrow" pitchFamily="34" charset="0"/>
              <a:buChar char="–"/>
            </a:pPr>
            <a:r>
              <a:rPr lang="en-US" sz="1600">
                <a:latin typeface="+mj-lt"/>
              </a:rPr>
              <a:t>Commercial Invoice</a:t>
            </a:r>
          </a:p>
          <a:p>
            <a:pPr marL="274320" lvl="1" indent="-173736">
              <a:buFont typeface="Arial Narrow" pitchFamily="34" charset="0"/>
              <a:buChar char="–"/>
            </a:pPr>
            <a:r>
              <a:rPr lang="en-US" sz="1600">
                <a:latin typeface="+mj-lt"/>
              </a:rPr>
              <a:t>Shippers Export Declaration</a:t>
            </a:r>
          </a:p>
          <a:p>
            <a:pPr marL="274320" lvl="1" indent="-173736">
              <a:buFont typeface="Arial Narrow" pitchFamily="34" charset="0"/>
              <a:buChar char="–"/>
            </a:pPr>
            <a:r>
              <a:rPr lang="en-US" sz="1600">
                <a:latin typeface="+mj-lt"/>
              </a:rPr>
              <a:t>Export License</a:t>
            </a:r>
          </a:p>
          <a:p>
            <a:pPr marL="274320" lvl="1" indent="-173736">
              <a:buFont typeface="Arial Narrow" pitchFamily="34" charset="0"/>
              <a:buChar char="–"/>
            </a:pPr>
            <a:r>
              <a:rPr lang="en-US" sz="1600">
                <a:latin typeface="+mj-lt"/>
              </a:rPr>
              <a:t>Certificate of Origin/USMCA Certificate of Origin</a:t>
            </a:r>
          </a:p>
          <a:p>
            <a:pPr marL="274320" lvl="1" indent="-173736">
              <a:buFont typeface="Arial Narrow" pitchFamily="34" charset="0"/>
              <a:buChar char="–"/>
            </a:pPr>
            <a:r>
              <a:rPr lang="en-US" sz="1600">
                <a:latin typeface="+mj-lt"/>
              </a:rPr>
              <a:t>Packing Slip</a:t>
            </a:r>
          </a:p>
          <a:p>
            <a:pPr marL="274320" lvl="1" indent="-173736">
              <a:buFont typeface="Arial Narrow" pitchFamily="34" charset="0"/>
              <a:buChar char="–"/>
            </a:pPr>
            <a:r>
              <a:rPr lang="en-US" sz="1600">
                <a:latin typeface="+mj-lt"/>
              </a:rPr>
              <a:t>Insurance Certificate</a:t>
            </a:r>
          </a:p>
        </p:txBody>
      </p:sp>
      <p:sp>
        <p:nvSpPr>
          <p:cNvPr id="17416" name="Text Box 7"/>
          <p:cNvSpPr txBox="1">
            <a:spLocks noChangeArrowheads="1"/>
          </p:cNvSpPr>
          <p:nvPr/>
        </p:nvSpPr>
        <p:spPr bwMode="auto">
          <a:xfrm>
            <a:off x="1524000" y="1123358"/>
            <a:ext cx="9144000" cy="424732"/>
          </a:xfrm>
          <a:prstGeom prst="rect">
            <a:avLst/>
          </a:prstGeom>
          <a:noFill/>
          <a:ln w="38100" algn="ctr">
            <a:noFill/>
            <a:miter lim="800000"/>
            <a:headEnd/>
            <a:tailEnd/>
          </a:ln>
        </p:spPr>
        <p:txBody>
          <a:bodyPr wrap="square">
            <a:spAutoFit/>
          </a:bodyPr>
          <a:lstStyle/>
          <a:p>
            <a:pPr indent="-171450">
              <a:lnSpc>
                <a:spcPct val="90000"/>
              </a:lnSpc>
              <a:spcBef>
                <a:spcPct val="50000"/>
              </a:spcBef>
              <a:buClr>
                <a:schemeClr val="tx1"/>
              </a:buClr>
              <a:tabLst>
                <a:tab pos="168275" algn="l"/>
              </a:tabLst>
            </a:pPr>
            <a:r>
              <a:rPr lang="en-US" sz="2400">
                <a:solidFill>
                  <a:schemeClr val="tx2"/>
                </a:solidFill>
                <a:latin typeface="+mj-lt"/>
              </a:rPr>
              <a:t>          Specific details are required on the international documentation.</a:t>
            </a:r>
          </a:p>
        </p:txBody>
      </p:sp>
      <p:sp>
        <p:nvSpPr>
          <p:cNvPr id="10" name="Rectangle 4"/>
          <p:cNvSpPr txBox="1">
            <a:spLocks noChangeArrowheads="1"/>
          </p:cNvSpPr>
          <p:nvPr/>
        </p:nvSpPr>
        <p:spPr bwMode="auto">
          <a:xfrm>
            <a:off x="5888164" y="1781177"/>
            <a:ext cx="2609963" cy="4408487"/>
          </a:xfrm>
          <a:prstGeom prst="rect">
            <a:avLst/>
          </a:prstGeom>
          <a:noFill/>
          <a:ln w="38100">
            <a:noFill/>
            <a:miter lim="800000"/>
            <a:headEnd/>
            <a:tailEnd/>
          </a:ln>
        </p:spPr>
        <p:txBody>
          <a:bodyPr vert="horz" wrap="square" lIns="91440" tIns="45720" rIns="91440" bIns="45720" numCol="1" anchor="t" anchorCtr="0" compatLnSpc="1">
            <a:prstTxWarp prst="textNoShape">
              <a:avLst/>
            </a:prstTxWarp>
          </a:bodyPr>
          <a:lstStyle/>
          <a:p>
            <a:pPr marL="177800" indent="-177800" fontAlgn="base">
              <a:spcBef>
                <a:spcPct val="20000"/>
              </a:spcBef>
              <a:spcAft>
                <a:spcPct val="0"/>
              </a:spcAft>
              <a:buFont typeface="Wingdings" pitchFamily="2" charset="2"/>
              <a:buChar char="§"/>
              <a:tabLst>
                <a:tab pos="168275" algn="l"/>
              </a:tabLst>
              <a:defRPr/>
            </a:pPr>
            <a:r>
              <a:rPr lang="en-US" b="1" kern="0">
                <a:latin typeface="+mj-lt"/>
              </a:rPr>
              <a:t>What is their purpose?</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The contract between the shipper and the carrier </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Main entry document – used by Customs.</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US Export Controls – data collected by Census</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Validates approval to export - used by Govt.</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Establishes true origin of goods - used by Govt.</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Identifies contents</a:t>
            </a:r>
          </a:p>
          <a:p>
            <a:pPr marL="274320" lvl="1" indent="-171450" fontAlgn="base">
              <a:spcBef>
                <a:spcPct val="20000"/>
              </a:spcBef>
              <a:spcAft>
                <a:spcPct val="0"/>
              </a:spcAft>
              <a:buClr>
                <a:schemeClr val="tx1"/>
              </a:buClr>
              <a:buFont typeface="Times" pitchFamily="18" charset="0"/>
              <a:buChar char="–"/>
              <a:tabLst>
                <a:tab pos="168275" algn="l"/>
              </a:tabLst>
              <a:defRPr/>
            </a:pPr>
            <a:r>
              <a:rPr lang="en-US" sz="1600" kern="0">
                <a:latin typeface="+mj-lt"/>
              </a:rPr>
              <a:t>Identifies the insurance on the shipment in carriage</a:t>
            </a:r>
          </a:p>
        </p:txBody>
      </p:sp>
      <p:cxnSp>
        <p:nvCxnSpPr>
          <p:cNvPr id="3" name="Straight Arrow Connector 2">
            <a:extLst>
              <a:ext uri="{FF2B5EF4-FFF2-40B4-BE49-F238E27FC236}">
                <a16:creationId xmlns:a16="http://schemas.microsoft.com/office/drawing/2014/main" id="{71B5C78B-D2D7-46B1-A4C9-33722008BB01}"/>
              </a:ext>
            </a:extLst>
          </p:cNvPr>
          <p:cNvCxnSpPr/>
          <p:nvPr/>
        </p:nvCxnSpPr>
        <p:spPr>
          <a:xfrm>
            <a:off x="5286376" y="2345580"/>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3C1808C-023C-41D5-AF7F-32EA08F89374}"/>
              </a:ext>
            </a:extLst>
          </p:cNvPr>
          <p:cNvCxnSpPr/>
          <p:nvPr/>
        </p:nvCxnSpPr>
        <p:spPr>
          <a:xfrm>
            <a:off x="5378857" y="2936130"/>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8080BD1-6670-4301-8FC4-A71AE6C3E11B}"/>
              </a:ext>
            </a:extLst>
          </p:cNvPr>
          <p:cNvCxnSpPr/>
          <p:nvPr/>
        </p:nvCxnSpPr>
        <p:spPr>
          <a:xfrm>
            <a:off x="5276895" y="4955430"/>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6DB11DE-55DB-4D75-ACB9-8CEEE223CF65}"/>
              </a:ext>
            </a:extLst>
          </p:cNvPr>
          <p:cNvCxnSpPr/>
          <p:nvPr/>
        </p:nvCxnSpPr>
        <p:spPr>
          <a:xfrm>
            <a:off x="5272151" y="5370513"/>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91A084-19D2-44C3-8418-A80504DA5B55}"/>
              </a:ext>
            </a:extLst>
          </p:cNvPr>
          <p:cNvCxnSpPr/>
          <p:nvPr/>
        </p:nvCxnSpPr>
        <p:spPr>
          <a:xfrm>
            <a:off x="5210909" y="3827463"/>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2498417-B046-4431-8EC6-84C95090B547}"/>
              </a:ext>
            </a:extLst>
          </p:cNvPr>
          <p:cNvCxnSpPr/>
          <p:nvPr/>
        </p:nvCxnSpPr>
        <p:spPr>
          <a:xfrm>
            <a:off x="5116639" y="3317130"/>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B877C66-1419-43DB-B70D-9FAA556B1372}"/>
              </a:ext>
            </a:extLst>
          </p:cNvPr>
          <p:cNvCxnSpPr/>
          <p:nvPr/>
        </p:nvCxnSpPr>
        <p:spPr>
          <a:xfrm>
            <a:off x="5225016" y="4460130"/>
            <a:ext cx="77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33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6" descr="CI_Page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3563" y="1138239"/>
            <a:ext cx="3657600" cy="4865687"/>
          </a:xfrm>
          <a:prstGeom prst="rect">
            <a:avLst/>
          </a:prstGeom>
          <a:noFill/>
          <a:ln w="2857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5796440" y="1363136"/>
            <a:ext cx="5581714" cy="830997"/>
          </a:xfrm>
          <a:prstGeom prst="rect">
            <a:avLst/>
          </a:prstGeom>
        </p:spPr>
        <p:txBody>
          <a:bodyPr wrap="square">
            <a:spAutoFit/>
          </a:bodyPr>
          <a:lstStyle/>
          <a:p>
            <a:pPr algn="l"/>
            <a:r>
              <a:rPr lang="en-US" sz="2400"/>
              <a:t>The Commercial Invoice </a:t>
            </a:r>
            <a:r>
              <a:rPr lang="en-US" sz="2400" i="1" u="sng">
                <a:solidFill>
                  <a:schemeClr val="tx2"/>
                </a:solidFill>
              </a:rPr>
              <a:t>MUST</a:t>
            </a:r>
            <a:r>
              <a:rPr lang="en-US" sz="2400">
                <a:solidFill>
                  <a:schemeClr val="tx2"/>
                </a:solidFill>
              </a:rPr>
              <a:t> </a:t>
            </a:r>
            <a:r>
              <a:rPr lang="en-US" sz="2400"/>
              <a:t>accompany </a:t>
            </a:r>
            <a:r>
              <a:rPr lang="en-US" sz="2400" i="1" u="sng">
                <a:solidFill>
                  <a:schemeClr val="tx2"/>
                </a:solidFill>
              </a:rPr>
              <a:t>EVERY </a:t>
            </a:r>
            <a:r>
              <a:rPr lang="en-US" sz="2400"/>
              <a:t>International shipment. </a:t>
            </a:r>
          </a:p>
        </p:txBody>
      </p:sp>
      <p:sp>
        <p:nvSpPr>
          <p:cNvPr id="11" name="Rectangle 3"/>
          <p:cNvSpPr txBox="1">
            <a:spLocks noChangeArrowheads="1"/>
          </p:cNvSpPr>
          <p:nvPr/>
        </p:nvSpPr>
        <p:spPr>
          <a:xfrm>
            <a:off x="5873918" y="2222785"/>
            <a:ext cx="5805892" cy="3536042"/>
          </a:xfrm>
          <a:prstGeom prst="rect">
            <a:avLst/>
          </a:prstGeom>
        </p:spPr>
        <p:txBody>
          <a:bodyPr/>
          <a:lstStyle>
            <a:lvl1pPr marL="117475" indent="-117475" algn="l" defTabSz="914400" rtl="0" eaLnBrk="1" latinLnBrk="0" hangingPunct="1">
              <a:spcBef>
                <a:spcPts val="1200"/>
              </a:spcBef>
              <a:buSzPct val="90000"/>
              <a:buFont typeface="Arial" pitchFamily="34" charset="0"/>
              <a:buChar char="•"/>
              <a:defRPr sz="1800" kern="1200">
                <a:solidFill>
                  <a:schemeClr val="tx1"/>
                </a:solidFill>
                <a:latin typeface="Arial Narrow" pitchFamily="34" charset="0"/>
                <a:ea typeface="+mn-ea"/>
                <a:cs typeface="+mn-cs"/>
              </a:defRPr>
            </a:lvl1pPr>
            <a:lvl2pPr marL="227013" indent="-109538" algn="l" defTabSz="914400" rtl="0" eaLnBrk="1" latinLnBrk="0" hangingPunct="1">
              <a:spcBef>
                <a:spcPts val="600"/>
              </a:spcBef>
              <a:buSzPct val="90000"/>
              <a:buFont typeface="Arial Narrow" pitchFamily="34" charset="0"/>
              <a:buChar char="◦"/>
              <a:defRPr sz="1800" kern="1200">
                <a:solidFill>
                  <a:schemeClr val="tx1"/>
                </a:solidFill>
                <a:latin typeface="Arial Narrow" pitchFamily="34" charset="0"/>
                <a:ea typeface="+mn-ea"/>
                <a:cs typeface="+mn-cs"/>
              </a:defRPr>
            </a:lvl2pPr>
            <a:lvl3pPr marL="344488" indent="-117475" algn="l" defTabSz="914400" rtl="0" eaLnBrk="1" latinLnBrk="0" hangingPunct="1">
              <a:spcBef>
                <a:spcPts val="600"/>
              </a:spcBef>
              <a:buSzPct val="90000"/>
              <a:buFont typeface="Arial" pitchFamily="34" charset="0"/>
              <a:buChar char="-"/>
              <a:defRPr sz="1800" kern="1200">
                <a:solidFill>
                  <a:schemeClr val="tx1"/>
                </a:solidFill>
                <a:latin typeface="Arial Narrow" pitchFamily="34" charset="0"/>
                <a:ea typeface="+mn-ea"/>
                <a:cs typeface="+mn-cs"/>
              </a:defRPr>
            </a:lvl3pPr>
            <a:lvl4pPr marL="461963" indent="-117475" algn="l" defTabSz="914400" rtl="0" eaLnBrk="1" latinLnBrk="0" hangingPunct="1">
              <a:spcBef>
                <a:spcPts val="600"/>
              </a:spcBef>
              <a:buSzPct val="90000"/>
              <a:buFont typeface="Arial" pitchFamily="34" charset="0"/>
              <a:buChar char="•"/>
              <a:defRPr sz="1600" kern="1200">
                <a:solidFill>
                  <a:schemeClr val="tx1"/>
                </a:solidFill>
                <a:latin typeface="Arial Narrow" pitchFamily="34" charset="0"/>
                <a:ea typeface="+mn-ea"/>
                <a:cs typeface="+mn-cs"/>
              </a:defRPr>
            </a:lvl4pPr>
            <a:lvl5pPr marL="569913" indent="-117475" algn="l" defTabSz="914400" rtl="0" eaLnBrk="1" latinLnBrk="0" hangingPunct="1">
              <a:spcBef>
                <a:spcPts val="600"/>
              </a:spcBef>
              <a:buSzPct val="90000"/>
              <a:buFont typeface="Arial Narrow" pitchFamily="34" charset="0"/>
              <a:buChar char="◦"/>
              <a:defRPr sz="16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7030A0"/>
              </a:buClr>
              <a:buNone/>
              <a:defRPr/>
            </a:pPr>
            <a:r>
              <a:rPr lang="en-US">
                <a:solidFill>
                  <a:srgbClr val="7030A0"/>
                </a:solidFill>
                <a:latin typeface="Arial" pitchFamily="34" charset="0"/>
                <a:cs typeface="Arial" pitchFamily="34" charset="0"/>
              </a:rPr>
              <a:t>CI Requirements:</a:t>
            </a:r>
          </a:p>
          <a:p>
            <a:pPr lvl="1">
              <a:buClr>
                <a:schemeClr val="accent1">
                  <a:lumMod val="75000"/>
                </a:schemeClr>
              </a:buClr>
              <a:defRPr/>
            </a:pPr>
            <a:r>
              <a:rPr lang="en-US" sz="1600">
                <a:latin typeface="Arial" pitchFamily="34" charset="0"/>
                <a:cs typeface="Arial" pitchFamily="34" charset="0"/>
              </a:rPr>
              <a:t>Shipper/Consignee Address</a:t>
            </a:r>
          </a:p>
          <a:p>
            <a:pPr lvl="1">
              <a:buClr>
                <a:schemeClr val="accent1">
                  <a:lumMod val="75000"/>
                </a:schemeClr>
              </a:buClr>
              <a:defRPr/>
            </a:pPr>
            <a:r>
              <a:rPr lang="en-US" sz="1600">
                <a:latin typeface="Arial" pitchFamily="34" charset="0"/>
                <a:cs typeface="Arial" pitchFamily="34" charset="0"/>
              </a:rPr>
              <a:t>English translation</a:t>
            </a:r>
          </a:p>
          <a:p>
            <a:pPr lvl="1">
              <a:buClr>
                <a:schemeClr val="accent1">
                  <a:lumMod val="75000"/>
                </a:schemeClr>
              </a:buClr>
              <a:defRPr/>
            </a:pPr>
            <a:r>
              <a:rPr lang="en-US" sz="1600">
                <a:latin typeface="Arial" pitchFamily="34" charset="0"/>
                <a:cs typeface="Arial" pitchFamily="34" charset="0"/>
              </a:rPr>
              <a:t>Full description of the goods </a:t>
            </a:r>
          </a:p>
          <a:p>
            <a:pPr lvl="1">
              <a:buClr>
                <a:schemeClr val="accent1">
                  <a:lumMod val="75000"/>
                </a:schemeClr>
              </a:buClr>
              <a:defRPr/>
            </a:pPr>
            <a:r>
              <a:rPr lang="en-US" sz="1600">
                <a:latin typeface="Arial" pitchFamily="34" charset="0"/>
                <a:cs typeface="Arial" pitchFamily="34" charset="0"/>
              </a:rPr>
              <a:t>HS code (preferred)</a:t>
            </a:r>
          </a:p>
          <a:p>
            <a:pPr lvl="1">
              <a:buClr>
                <a:schemeClr val="accent1">
                  <a:lumMod val="75000"/>
                </a:schemeClr>
              </a:buClr>
              <a:defRPr/>
            </a:pPr>
            <a:r>
              <a:rPr lang="en-US" sz="1600">
                <a:latin typeface="Arial" pitchFamily="34" charset="0"/>
                <a:cs typeface="Arial" pitchFamily="34" charset="0"/>
              </a:rPr>
              <a:t>Value for </a:t>
            </a:r>
            <a:r>
              <a:rPr lang="en-US" sz="1600" u="sng">
                <a:latin typeface="Arial" pitchFamily="34" charset="0"/>
                <a:cs typeface="Arial" pitchFamily="34" charset="0"/>
              </a:rPr>
              <a:t>each</a:t>
            </a:r>
            <a:r>
              <a:rPr lang="en-US" sz="1600">
                <a:latin typeface="Arial" pitchFamily="34" charset="0"/>
                <a:cs typeface="Arial" pitchFamily="34" charset="0"/>
              </a:rPr>
              <a:t> commodity, adding up to the </a:t>
            </a:r>
            <a:r>
              <a:rPr lang="en-US" sz="1600" u="sng" err="1">
                <a:latin typeface="Arial" pitchFamily="34" charset="0"/>
                <a:cs typeface="Arial" pitchFamily="34" charset="0"/>
              </a:rPr>
              <a:t>awb</a:t>
            </a:r>
            <a:r>
              <a:rPr lang="en-US" sz="1600" u="sng">
                <a:latin typeface="Arial" pitchFamily="34" charset="0"/>
                <a:cs typeface="Arial" pitchFamily="34" charset="0"/>
              </a:rPr>
              <a:t> value</a:t>
            </a:r>
          </a:p>
          <a:p>
            <a:pPr lvl="1">
              <a:buClr>
                <a:schemeClr val="accent1">
                  <a:lumMod val="75000"/>
                </a:schemeClr>
              </a:buClr>
              <a:defRPr/>
            </a:pPr>
            <a:r>
              <a:rPr lang="en-US" sz="1600">
                <a:latin typeface="Arial" pitchFamily="34" charset="0"/>
                <a:cs typeface="Arial" pitchFamily="34" charset="0"/>
              </a:rPr>
              <a:t>Currency type used</a:t>
            </a:r>
          </a:p>
          <a:p>
            <a:pPr lvl="1">
              <a:buClr>
                <a:schemeClr val="accent1">
                  <a:lumMod val="75000"/>
                </a:schemeClr>
              </a:buClr>
              <a:defRPr/>
            </a:pPr>
            <a:r>
              <a:rPr lang="en-US" sz="1600">
                <a:latin typeface="Arial" pitchFamily="34" charset="0"/>
                <a:cs typeface="Arial" pitchFamily="34" charset="0"/>
              </a:rPr>
              <a:t>Country of origin for </a:t>
            </a:r>
            <a:r>
              <a:rPr lang="en-US" sz="1600" u="sng">
                <a:latin typeface="Arial" pitchFamily="34" charset="0"/>
                <a:cs typeface="Arial" pitchFamily="34" charset="0"/>
              </a:rPr>
              <a:t>each</a:t>
            </a:r>
            <a:r>
              <a:rPr lang="en-US" sz="1600">
                <a:latin typeface="Arial" pitchFamily="34" charset="0"/>
                <a:cs typeface="Arial" pitchFamily="34" charset="0"/>
              </a:rPr>
              <a:t> commodity, not a group of countries</a:t>
            </a:r>
          </a:p>
          <a:p>
            <a:pPr lvl="1">
              <a:buClr>
                <a:schemeClr val="accent1">
                  <a:lumMod val="75000"/>
                </a:schemeClr>
              </a:buClr>
              <a:defRPr/>
            </a:pPr>
            <a:r>
              <a:rPr lang="en-US" sz="1600">
                <a:latin typeface="Arial" pitchFamily="34" charset="0"/>
                <a:cs typeface="Arial" pitchFamily="34" charset="0"/>
              </a:rPr>
              <a:t>Quantity of each item</a:t>
            </a:r>
          </a:p>
          <a:p>
            <a:pPr lvl="1">
              <a:buClr>
                <a:schemeClr val="accent1">
                  <a:lumMod val="75000"/>
                </a:schemeClr>
              </a:buClr>
              <a:defRPr/>
            </a:pPr>
            <a:r>
              <a:rPr lang="en-US" sz="1600">
                <a:latin typeface="Arial" pitchFamily="34" charset="0"/>
                <a:cs typeface="Arial" pitchFamily="34" charset="0"/>
              </a:rPr>
              <a:t>Total Weight and Number of  Packages</a:t>
            </a:r>
          </a:p>
          <a:p>
            <a:pPr lvl="1">
              <a:buClr>
                <a:schemeClr val="accent1">
                  <a:lumMod val="75000"/>
                </a:schemeClr>
              </a:buClr>
              <a:defRPr/>
            </a:pPr>
            <a:r>
              <a:rPr lang="en-US" sz="1600">
                <a:latin typeface="Arial" pitchFamily="34" charset="0"/>
                <a:cs typeface="Arial" pitchFamily="34" charset="0"/>
              </a:rPr>
              <a:t>Signature</a:t>
            </a:r>
          </a:p>
        </p:txBody>
      </p:sp>
      <p:sp>
        <p:nvSpPr>
          <p:cNvPr id="12" name="Rectangle 11">
            <a:extLst>
              <a:ext uri="{FF2B5EF4-FFF2-40B4-BE49-F238E27FC236}">
                <a16:creationId xmlns:a16="http://schemas.microsoft.com/office/drawing/2014/main" id="{020C0063-732D-483E-85EC-FBD1241BB99A}"/>
              </a:ext>
            </a:extLst>
          </p:cNvPr>
          <p:cNvSpPr/>
          <p:nvPr/>
        </p:nvSpPr>
        <p:spPr>
          <a:xfrm>
            <a:off x="1524000" y="0"/>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mj-lt"/>
              </a:rPr>
              <a:t>Commercial Invoice</a:t>
            </a:r>
          </a:p>
        </p:txBody>
      </p:sp>
    </p:spTree>
    <p:extLst>
      <p:ext uri="{BB962C8B-B14F-4D97-AF65-F5344CB8AC3E}">
        <p14:creationId xmlns:p14="http://schemas.microsoft.com/office/powerpoint/2010/main" val="345544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20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20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20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20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2000"/>
                                        <p:tgtEl>
                                          <p:spTgt spid="11">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6" end="6"/>
                                            </p:txEl>
                                          </p:spTgt>
                                        </p:tgtEl>
                                        <p:attrNameLst>
                                          <p:attrName>style.visibility</p:attrName>
                                        </p:attrNameLst>
                                      </p:cBhvr>
                                      <p:to>
                                        <p:strVal val="visible"/>
                                      </p:to>
                                    </p:set>
                                    <p:animEffect transition="in" filter="fade">
                                      <p:cBhvr>
                                        <p:cTn id="42" dur="2000"/>
                                        <p:tgtEl>
                                          <p:spTgt spid="11">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7" end="7"/>
                                            </p:txEl>
                                          </p:spTgt>
                                        </p:tgtEl>
                                        <p:attrNameLst>
                                          <p:attrName>style.visibility</p:attrName>
                                        </p:attrNameLst>
                                      </p:cBhvr>
                                      <p:to>
                                        <p:strVal val="visible"/>
                                      </p:to>
                                    </p:set>
                                    <p:animEffect transition="in" filter="fade">
                                      <p:cBhvr>
                                        <p:cTn id="47" dur="2000"/>
                                        <p:tgtEl>
                                          <p:spTgt spid="11">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8" end="8"/>
                                            </p:txEl>
                                          </p:spTgt>
                                        </p:tgtEl>
                                        <p:attrNameLst>
                                          <p:attrName>style.visibility</p:attrName>
                                        </p:attrNameLst>
                                      </p:cBhvr>
                                      <p:to>
                                        <p:strVal val="visible"/>
                                      </p:to>
                                    </p:set>
                                    <p:animEffect transition="in" filter="fade">
                                      <p:cBhvr>
                                        <p:cTn id="52" dur="2000"/>
                                        <p:tgtEl>
                                          <p:spTgt spid="11">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xEl>
                                              <p:pRg st="9" end="9"/>
                                            </p:txEl>
                                          </p:spTgt>
                                        </p:tgtEl>
                                        <p:attrNameLst>
                                          <p:attrName>style.visibility</p:attrName>
                                        </p:attrNameLst>
                                      </p:cBhvr>
                                      <p:to>
                                        <p:strVal val="visible"/>
                                      </p:to>
                                    </p:set>
                                    <p:animEffect transition="in" filter="fade">
                                      <p:cBhvr>
                                        <p:cTn id="57" dur="2000"/>
                                        <p:tgtEl>
                                          <p:spTgt spid="11">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xEl>
                                              <p:pRg st="10" end="10"/>
                                            </p:txEl>
                                          </p:spTgt>
                                        </p:tgtEl>
                                        <p:attrNameLst>
                                          <p:attrName>style.visibility</p:attrName>
                                        </p:attrNameLst>
                                      </p:cBhvr>
                                      <p:to>
                                        <p:strVal val="visible"/>
                                      </p:to>
                                    </p:set>
                                    <p:animEffect transition="in" filter="fade">
                                      <p:cBhvr>
                                        <p:cTn id="62" dur="20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type="body" idx="1"/>
          </p:nvPr>
        </p:nvSpPr>
        <p:spPr>
          <a:xfrm>
            <a:off x="2267403" y="1342853"/>
            <a:ext cx="7484251" cy="4627563"/>
          </a:xfrm>
        </p:spPr>
        <p:txBody>
          <a:bodyPr>
            <a:normAutofit fontScale="92500" lnSpcReduction="10000"/>
          </a:bodyPr>
          <a:lstStyle/>
          <a:p>
            <a:pPr marL="0" indent="0">
              <a:buNone/>
            </a:pPr>
            <a:r>
              <a:rPr lang="en-US" sz="2400">
                <a:solidFill>
                  <a:schemeClr val="tx2"/>
                </a:solidFill>
                <a:latin typeface="Arial Narrow" pitchFamily="34" charset="0"/>
              </a:rPr>
              <a:t>The U.S. Census Bureau documents and records export shipments with single commodities valued at $2,500 or more that leave the U.S. </a:t>
            </a:r>
          </a:p>
          <a:p>
            <a:pPr eaLnBrk="1" hangingPunct="1">
              <a:buClrTx/>
              <a:buFont typeface="Wingdings" pitchFamily="2" charset="2"/>
              <a:buChar char="§"/>
            </a:pPr>
            <a:r>
              <a:rPr lang="en-US" sz="2000">
                <a:latin typeface="Arial Narrow" pitchFamily="34" charset="0"/>
              </a:rPr>
              <a:t>Shippers must file electronically with the U.S. Census</a:t>
            </a:r>
          </a:p>
          <a:p>
            <a:pPr lvl="1" indent="-173736">
              <a:buFont typeface="Arial Narrow" pitchFamily="34" charset="0"/>
              <a:buChar char="–"/>
            </a:pPr>
            <a:r>
              <a:rPr lang="en-US">
                <a:latin typeface="Arial Narrow" pitchFamily="34" charset="0"/>
              </a:rPr>
              <a:t>Previously known as the ‘Shippers Export Declaration’</a:t>
            </a:r>
          </a:p>
          <a:p>
            <a:pPr lvl="1" indent="-173736">
              <a:buFont typeface="Arial Narrow" pitchFamily="34" charset="0"/>
              <a:buChar char="–"/>
            </a:pPr>
            <a:r>
              <a:rPr lang="en-US">
                <a:latin typeface="Arial Narrow" pitchFamily="34" charset="0"/>
              </a:rPr>
              <a:t>Electronic filing mandatory as of Sept. 1, 2008</a:t>
            </a:r>
          </a:p>
          <a:p>
            <a:pPr eaLnBrk="1" hangingPunct="1">
              <a:buClrTx/>
              <a:buFont typeface="Wingdings" pitchFamily="2" charset="2"/>
              <a:buChar char="§"/>
            </a:pPr>
            <a:r>
              <a:rPr lang="en-US" sz="2000">
                <a:latin typeface="Arial Narrow" pitchFamily="34" charset="0"/>
              </a:rPr>
              <a:t>Multiple choices are available to enable exporters to meet the requirement</a:t>
            </a:r>
          </a:p>
          <a:p>
            <a:pPr lvl="1" indent="-173736">
              <a:buFont typeface="Arial Narrow" pitchFamily="34" charset="0"/>
              <a:buChar char="–"/>
            </a:pPr>
            <a:r>
              <a:rPr lang="en-US">
                <a:latin typeface="Arial Narrow" pitchFamily="34" charset="0"/>
              </a:rPr>
              <a:t>Direct Filer -  via U.S. Census site. Registration is required. </a:t>
            </a:r>
            <a:r>
              <a:rPr lang="en-US" b="1" u="sng">
                <a:solidFill>
                  <a:schemeClr val="tx2"/>
                </a:solidFill>
                <a:latin typeface="Arial Narrow" pitchFamily="34" charset="0"/>
              </a:rPr>
              <a:t>www.aesdirect.gov</a:t>
            </a:r>
            <a:endParaRPr lang="en-US">
              <a:latin typeface="Arial Narrow" pitchFamily="34" charset="0"/>
            </a:endParaRPr>
          </a:p>
          <a:p>
            <a:pPr lvl="1" indent="-173736">
              <a:buFont typeface="Arial Narrow" pitchFamily="34" charset="0"/>
              <a:buChar char="–"/>
            </a:pPr>
            <a:r>
              <a:rPr lang="en-US">
                <a:latin typeface="Arial Narrow" pitchFamily="34" charset="0"/>
              </a:rPr>
              <a:t>Agent Filing - Contract with a broker to file on behalf of the exporter</a:t>
            </a:r>
          </a:p>
          <a:p>
            <a:pPr lvl="1" indent="-173736">
              <a:buFont typeface="Arial Narrow" pitchFamily="34" charset="0"/>
              <a:buChar char="–"/>
            </a:pPr>
            <a:r>
              <a:rPr lang="en-US">
                <a:latin typeface="Arial Narrow" pitchFamily="34" charset="0"/>
              </a:rPr>
              <a:t>Training is available through the U.S. Census Bureau for using their site – AES Direct and through your Vendor for filing via their on-line ‘Agent’ choice.</a:t>
            </a:r>
          </a:p>
          <a:p>
            <a:pPr marL="53277" lvl="1" indent="0">
              <a:buNone/>
            </a:pPr>
            <a:endParaRPr lang="en-US" sz="800">
              <a:latin typeface="Arial Narrow" pitchFamily="34" charset="0"/>
            </a:endParaRPr>
          </a:p>
          <a:p>
            <a:pPr lvl="1" eaLnBrk="1" hangingPunct="1">
              <a:buFont typeface="Times" pitchFamily="18" charset="0"/>
              <a:buNone/>
            </a:pPr>
            <a:r>
              <a:rPr lang="en-US">
                <a:solidFill>
                  <a:schemeClr val="tx2"/>
                </a:solidFill>
                <a:latin typeface="Arial Narrow" pitchFamily="34" charset="0"/>
              </a:rPr>
              <a:t>Do you have the internal resources to learn and self file?</a:t>
            </a:r>
          </a:p>
          <a:p>
            <a:pPr lvl="1" eaLnBrk="1" hangingPunct="1">
              <a:buFont typeface="Times" pitchFamily="18" charset="0"/>
              <a:buNone/>
            </a:pPr>
            <a:endParaRPr lang="en-US" i="1">
              <a:solidFill>
                <a:schemeClr val="tx2"/>
              </a:solidFill>
            </a:endParaRPr>
          </a:p>
          <a:p>
            <a:pPr lvl="1" eaLnBrk="1" hangingPunct="1">
              <a:buFont typeface="Times" pitchFamily="18" charset="0"/>
              <a:buNone/>
            </a:pPr>
            <a:endParaRPr lang="en-US"/>
          </a:p>
        </p:txBody>
      </p:sp>
      <p:sp>
        <p:nvSpPr>
          <p:cNvPr id="5" name="Rectangle 4">
            <a:extLst>
              <a:ext uri="{FF2B5EF4-FFF2-40B4-BE49-F238E27FC236}">
                <a16:creationId xmlns:a16="http://schemas.microsoft.com/office/drawing/2014/main" id="{EED7CC17-B816-48E7-A1D6-C1CA83E6A37E}"/>
              </a:ext>
            </a:extLst>
          </p:cNvPr>
          <p:cNvSpPr/>
          <p:nvPr/>
        </p:nvSpPr>
        <p:spPr>
          <a:xfrm>
            <a:off x="339365" y="75416"/>
            <a:ext cx="11387579"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atin typeface="+mj-lt"/>
              </a:rPr>
              <a:t>Electronic Export Information                                                      (</a:t>
            </a:r>
            <a:r>
              <a:rPr lang="en-US" sz="2400">
                <a:latin typeface="+mj-lt"/>
              </a:rPr>
              <a:t>formerly known as Shipper’s Export Declaration</a:t>
            </a:r>
            <a:r>
              <a:rPr lang="en-US" sz="3400">
                <a:latin typeface="+mj-lt"/>
              </a:rPr>
              <a:t>)</a:t>
            </a:r>
          </a:p>
        </p:txBody>
      </p:sp>
    </p:spTree>
    <p:extLst>
      <p:ext uri="{BB962C8B-B14F-4D97-AF65-F5344CB8AC3E}">
        <p14:creationId xmlns:p14="http://schemas.microsoft.com/office/powerpoint/2010/main" val="3391854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62030-8C09-4366-8BA3-63A7913C01FB}"/>
              </a:ext>
            </a:extLst>
          </p:cNvPr>
          <p:cNvSpPr>
            <a:spLocks noGrp="1"/>
          </p:cNvSpPr>
          <p:nvPr>
            <p:ph idx="1"/>
          </p:nvPr>
        </p:nvSpPr>
        <p:spPr>
          <a:xfrm>
            <a:off x="2092751" y="925498"/>
            <a:ext cx="8154185" cy="4292600"/>
          </a:xfrm>
        </p:spPr>
        <p:txBody>
          <a:bodyPr>
            <a:noAutofit/>
          </a:bodyPr>
          <a:lstStyle/>
          <a:p>
            <a:pPr marL="0" indent="0">
              <a:buNone/>
            </a:pPr>
            <a:endParaRPr lang="en-US">
              <a:solidFill>
                <a:schemeClr val="accent1"/>
              </a:solidFill>
            </a:endParaRPr>
          </a:p>
          <a:p>
            <a:pPr marL="0" indent="0">
              <a:buNone/>
            </a:pPr>
            <a:r>
              <a:rPr lang="en-US" sz="2000">
                <a:solidFill>
                  <a:schemeClr val="accent1"/>
                </a:solidFill>
                <a:latin typeface="+mj-lt"/>
              </a:rPr>
              <a:t>The World Customs Organization (WCO) maintains the base 6-digit Harmonized System (HS), which is an international goods classification system for manufacturers, transporters, exporters, importers, customs, and others.</a:t>
            </a:r>
          </a:p>
          <a:p>
            <a:r>
              <a:rPr lang="en-US" sz="2000" cap="all">
                <a:solidFill>
                  <a:schemeClr val="accent1"/>
                </a:solidFill>
                <a:latin typeface="+mj-lt"/>
              </a:rPr>
              <a:t>HOW IT WORKS</a:t>
            </a:r>
          </a:p>
          <a:p>
            <a:r>
              <a:rPr lang="en-US" sz="2000">
                <a:solidFill>
                  <a:schemeClr val="accent1"/>
                </a:solidFill>
                <a:latin typeface="+mj-lt"/>
              </a:rPr>
              <a:t>The HS 6-digit code classifies goods moving in international trade for all participating countries and determines rates of </a:t>
            </a:r>
            <a:r>
              <a:rPr lang="en-US" sz="2000" u="sng">
                <a:solidFill>
                  <a:schemeClr val="accent1"/>
                </a:solidFill>
                <a:latin typeface="+mj-lt"/>
                <a:hlinkClick r:id="rId2">
                  <a:extLst>
                    <a:ext uri="{A12FA001-AC4F-418D-AE19-62706E023703}">
                      <ahyp:hlinkClr xmlns:ahyp="http://schemas.microsoft.com/office/drawing/2018/hyperlinkcolor" val="tx"/>
                    </a:ext>
                  </a:extLst>
                </a:hlinkClick>
              </a:rPr>
              <a:t>duties and taxes</a:t>
            </a:r>
            <a:r>
              <a:rPr lang="en-US" sz="2000">
                <a:solidFill>
                  <a:schemeClr val="accent1"/>
                </a:solidFill>
                <a:latin typeface="+mj-lt"/>
              </a:rPr>
              <a:t>, as well as regulations for particular products. Each country can create a unique classification system by adding up to 4 digits for internal purposes.</a:t>
            </a:r>
          </a:p>
          <a:p>
            <a:r>
              <a:rPr lang="en-US" sz="2000">
                <a:solidFill>
                  <a:schemeClr val="accent1"/>
                </a:solidFill>
                <a:latin typeface="+mj-lt"/>
              </a:rPr>
              <a:t>The US Harmonized Tariff Schedule (HTS):</a:t>
            </a:r>
          </a:p>
          <a:p>
            <a:pPr lvl="1"/>
            <a:r>
              <a:rPr lang="en-US" sz="1800">
                <a:solidFill>
                  <a:schemeClr val="accent1"/>
                </a:solidFill>
                <a:latin typeface="+mj-lt"/>
              </a:rPr>
              <a:t>Adds 2 digits to distinguish rates and another 2 digits for statistical tracking, creating 10-digit codes</a:t>
            </a:r>
          </a:p>
          <a:p>
            <a:pPr lvl="1"/>
            <a:r>
              <a:rPr lang="en-US" sz="1800">
                <a:solidFill>
                  <a:schemeClr val="accent1"/>
                </a:solidFill>
                <a:latin typeface="+mj-lt"/>
              </a:rPr>
              <a:t>Hs used for imported products. US Schedule B (administered by the US Census Bureau) is used for exported products</a:t>
            </a:r>
          </a:p>
        </p:txBody>
      </p:sp>
      <p:sp>
        <p:nvSpPr>
          <p:cNvPr id="6" name="Rectangle 5">
            <a:extLst>
              <a:ext uri="{FF2B5EF4-FFF2-40B4-BE49-F238E27FC236}">
                <a16:creationId xmlns:a16="http://schemas.microsoft.com/office/drawing/2014/main" id="{0DB2F4F2-541B-4191-9A2E-F005E76349BD}"/>
              </a:ext>
            </a:extLst>
          </p:cNvPr>
          <p:cNvSpPr/>
          <p:nvPr/>
        </p:nvSpPr>
        <p:spPr>
          <a:xfrm>
            <a:off x="1524000" y="47135"/>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latin typeface="+mj-lt"/>
              </a:rPr>
              <a:t>Harmonized System (HS)</a:t>
            </a:r>
          </a:p>
        </p:txBody>
      </p:sp>
    </p:spTree>
    <p:extLst>
      <p:ext uri="{BB962C8B-B14F-4D97-AF65-F5344CB8AC3E}">
        <p14:creationId xmlns:p14="http://schemas.microsoft.com/office/powerpoint/2010/main" val="4279061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amp;#39;s an HS or HTS Code?">
            <a:extLst>
              <a:ext uri="{FF2B5EF4-FFF2-40B4-BE49-F238E27FC236}">
                <a16:creationId xmlns:a16="http://schemas.microsoft.com/office/drawing/2014/main" id="{FB58BFD0-FB70-49F2-82E0-0A10AE3A42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718"/>
          <a:stretch/>
        </p:blipFill>
        <p:spPr bwMode="auto">
          <a:xfrm>
            <a:off x="2924176" y="112290"/>
            <a:ext cx="6362700" cy="596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026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794D33F-AD39-4E62-8B50-6883F163E873}"/>
              </a:ext>
            </a:extLst>
          </p:cNvPr>
          <p:cNvSpPr>
            <a:spLocks noGrp="1"/>
          </p:cNvSpPr>
          <p:nvPr>
            <p:ph type="sldNum" sz="quarter" idx="13"/>
          </p:nvPr>
        </p:nvSpPr>
        <p:spPr/>
        <p:txBody>
          <a:bodyPr/>
          <a:lstStyle/>
          <a:p>
            <a:pPr eaLnBrk="0" hangingPunct="0">
              <a:lnSpc>
                <a:spcPct val="100000"/>
              </a:lnSpc>
              <a:spcBef>
                <a:spcPct val="0"/>
              </a:spcBef>
              <a:defRPr/>
            </a:pPr>
            <a:fld id="{039833E3-2DB9-4BEE-B686-F543F57A0C08}" type="slidenum">
              <a:rPr lang="en-US" smtClean="0"/>
              <a:pPr eaLnBrk="0" hangingPunct="0">
                <a:lnSpc>
                  <a:spcPct val="100000"/>
                </a:lnSpc>
                <a:spcBef>
                  <a:spcPct val="0"/>
                </a:spcBef>
                <a:defRPr/>
              </a:pPr>
              <a:t>47</a:t>
            </a:fld>
            <a:endParaRPr lang="en-US"/>
          </a:p>
        </p:txBody>
      </p:sp>
      <p:sp>
        <p:nvSpPr>
          <p:cNvPr id="6" name="Rectangle 5">
            <a:extLst>
              <a:ext uri="{FF2B5EF4-FFF2-40B4-BE49-F238E27FC236}">
                <a16:creationId xmlns:a16="http://schemas.microsoft.com/office/drawing/2014/main" id="{9BB3AF63-0D2D-42FD-98C2-3B166FCD9E21}"/>
              </a:ext>
            </a:extLst>
          </p:cNvPr>
          <p:cNvSpPr/>
          <p:nvPr/>
        </p:nvSpPr>
        <p:spPr>
          <a:xfrm>
            <a:off x="1524000" y="1105608"/>
            <a:ext cx="3943351" cy="4893647"/>
          </a:xfrm>
          <a:prstGeom prst="rect">
            <a:avLst/>
          </a:prstGeom>
        </p:spPr>
        <p:txBody>
          <a:bodyPr wrap="square">
            <a:spAutoFit/>
          </a:bodyPr>
          <a:lstStyle/>
          <a:p>
            <a:pPr algn="l"/>
            <a:r>
              <a:rPr lang="en-US" sz="2400">
                <a:solidFill>
                  <a:schemeClr val="accent1"/>
                </a:solidFill>
                <a:latin typeface="Arial Narrow" pitchFamily="34" charset="0"/>
              </a:rPr>
              <a:t>Items entering foreign countries/territories are subject to customs inspections and duties/taxes assessment in accordance with each country's/territory's laws. Customs duties and taxes are assessed if merchandise is valued above the threshold set by each country/territory. FedEx provides international shipment strategy and duty and tax solutions.</a:t>
            </a:r>
          </a:p>
        </p:txBody>
      </p:sp>
      <p:pic>
        <p:nvPicPr>
          <p:cNvPr id="5122" name="Picture 2" descr="International Shipping: What are Customs, Duties and Taxes? - Stamps.com  Blog">
            <a:extLst>
              <a:ext uri="{FF2B5EF4-FFF2-40B4-BE49-F238E27FC236}">
                <a16:creationId xmlns:a16="http://schemas.microsoft.com/office/drawing/2014/main" id="{08482F18-C28E-4677-9FC3-25D36D35F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340" y="1255999"/>
            <a:ext cx="4646212" cy="49673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8A3AF0D-A7B9-47B8-A095-177EED75C7B0}"/>
              </a:ext>
            </a:extLst>
          </p:cNvPr>
          <p:cNvSpPr/>
          <p:nvPr/>
        </p:nvSpPr>
        <p:spPr>
          <a:xfrm>
            <a:off x="1524000" y="-18853"/>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mj-lt"/>
              </a:rPr>
              <a:t>Duties and Taxes</a:t>
            </a:r>
          </a:p>
        </p:txBody>
      </p:sp>
    </p:spTree>
    <p:extLst>
      <p:ext uri="{BB962C8B-B14F-4D97-AF65-F5344CB8AC3E}">
        <p14:creationId xmlns:p14="http://schemas.microsoft.com/office/powerpoint/2010/main" val="85721818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p:cNvGraphicFramePr/>
          <p:nvPr/>
        </p:nvGraphicFramePr>
        <p:xfrm>
          <a:off x="1905000" y="1295400"/>
          <a:ext cx="8382000" cy="32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Title 36"/>
          <p:cNvSpPr>
            <a:spLocks noGrp="1"/>
          </p:cNvSpPr>
          <p:nvPr>
            <p:ph type="title"/>
          </p:nvPr>
        </p:nvSpPr>
        <p:spPr>
          <a:xfrm>
            <a:off x="838200" y="44609"/>
            <a:ext cx="10515600" cy="1325563"/>
          </a:xfrm>
        </p:spPr>
        <p:txBody>
          <a:bodyPr/>
          <a:lstStyle/>
          <a:p>
            <a:r>
              <a:rPr lang="en-US"/>
              <a:t>Modes of Transportation</a:t>
            </a:r>
          </a:p>
        </p:txBody>
      </p:sp>
    </p:spTree>
    <p:extLst>
      <p:ext uri="{BB962C8B-B14F-4D97-AF65-F5344CB8AC3E}">
        <p14:creationId xmlns:p14="http://schemas.microsoft.com/office/powerpoint/2010/main" val="1003092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4200" y="1997987"/>
            <a:ext cx="7965284" cy="4756775"/>
          </a:xfrm>
        </p:spPr>
        <p:txBody>
          <a:bodyPr/>
          <a:lstStyle/>
          <a:p>
            <a:pPr marL="118872" lvl="1" indent="-118872">
              <a:buFont typeface="Wingdings" pitchFamily="2" charset="2"/>
              <a:buChar char="§"/>
            </a:pPr>
            <a:r>
              <a:rPr lang="en-US" sz="2800"/>
              <a:t>Value of product </a:t>
            </a:r>
          </a:p>
          <a:p>
            <a:pPr lvl="2" indent="-182880">
              <a:buFont typeface="Arial Narrow" pitchFamily="34" charset="0"/>
              <a:buChar char="–"/>
            </a:pPr>
            <a:r>
              <a:rPr lang="en-US" sz="2400"/>
              <a:t>High </a:t>
            </a:r>
          </a:p>
          <a:p>
            <a:pPr lvl="2" indent="-182880">
              <a:buFont typeface="Arial Narrow" pitchFamily="34" charset="0"/>
              <a:buChar char="–"/>
            </a:pPr>
            <a:r>
              <a:rPr lang="en-US" sz="2400"/>
              <a:t>Low </a:t>
            </a:r>
          </a:p>
          <a:p>
            <a:pPr marL="118872" lvl="1" indent="-118872">
              <a:buFont typeface="Wingdings" pitchFamily="2" charset="2"/>
              <a:buChar char="§"/>
            </a:pPr>
            <a:r>
              <a:rPr lang="en-US" sz="2800"/>
              <a:t>Time required – Speed to market</a:t>
            </a:r>
          </a:p>
          <a:p>
            <a:pPr lvl="2" indent="-182880">
              <a:buFont typeface="Arial Narrow" pitchFamily="34" charset="0"/>
              <a:buChar char="–"/>
            </a:pPr>
            <a:r>
              <a:rPr lang="en-US" sz="2400"/>
              <a:t>Need to get there fast</a:t>
            </a:r>
          </a:p>
          <a:p>
            <a:pPr lvl="2" indent="-182880">
              <a:buFont typeface="Arial Narrow" pitchFamily="34" charset="0"/>
              <a:buChar char="–"/>
            </a:pPr>
            <a:r>
              <a:rPr lang="en-US" sz="2400"/>
              <a:t>No rush</a:t>
            </a:r>
          </a:p>
          <a:p>
            <a:pPr marL="118872" lvl="1" indent="-118872">
              <a:buFont typeface="Wingdings" pitchFamily="2" charset="2"/>
              <a:buChar char="§"/>
            </a:pPr>
            <a:r>
              <a:rPr lang="en-US" sz="2800"/>
              <a:t>Competitive environment and new product releases</a:t>
            </a:r>
          </a:p>
          <a:p>
            <a:pPr lvl="2" indent="-182880">
              <a:buFont typeface="Arial Narrow" pitchFamily="34" charset="0"/>
              <a:buChar char="–"/>
            </a:pPr>
            <a:r>
              <a:rPr lang="en-US" sz="2400"/>
              <a:t>You want to be first to market</a:t>
            </a:r>
          </a:p>
          <a:p>
            <a:pPr lvl="2" indent="-182880">
              <a:buFont typeface="Arial Narrow" pitchFamily="34" charset="0"/>
              <a:buChar char="–"/>
            </a:pPr>
            <a:r>
              <a:rPr lang="en-US" sz="2400"/>
              <a:t>No competition to worry about</a:t>
            </a:r>
          </a:p>
          <a:p>
            <a:pPr lvl="2">
              <a:buNone/>
            </a:pPr>
            <a:endParaRPr lang="en-US"/>
          </a:p>
        </p:txBody>
      </p:sp>
      <p:sp>
        <p:nvSpPr>
          <p:cNvPr id="5" name="TextBox 4"/>
          <p:cNvSpPr txBox="1"/>
          <p:nvPr/>
        </p:nvSpPr>
        <p:spPr>
          <a:xfrm>
            <a:off x="1564850" y="1305694"/>
            <a:ext cx="10124387" cy="523220"/>
          </a:xfrm>
          <a:prstGeom prst="rect">
            <a:avLst/>
          </a:prstGeom>
          <a:noFill/>
        </p:spPr>
        <p:txBody>
          <a:bodyPr wrap="square" rtlCol="0">
            <a:spAutoFit/>
          </a:bodyPr>
          <a:lstStyle/>
          <a:p>
            <a:pPr algn="l"/>
            <a:r>
              <a:rPr lang="en-US" sz="2800">
                <a:solidFill>
                  <a:schemeClr val="tx2"/>
                </a:solidFill>
                <a:latin typeface="+mj-lt"/>
              </a:rPr>
              <a:t>Consider the following when choosing the mode of transportation:</a:t>
            </a:r>
            <a:endParaRPr lang="en-US" sz="2000"/>
          </a:p>
        </p:txBody>
      </p:sp>
      <p:sp>
        <p:nvSpPr>
          <p:cNvPr id="7" name="Rectangle 6">
            <a:extLst>
              <a:ext uri="{FF2B5EF4-FFF2-40B4-BE49-F238E27FC236}">
                <a16:creationId xmlns:a16="http://schemas.microsoft.com/office/drawing/2014/main" id="{E4C25895-7738-4BE1-A041-3518778A1C3C}"/>
              </a:ext>
            </a:extLst>
          </p:cNvPr>
          <p:cNvSpPr/>
          <p:nvPr/>
        </p:nvSpPr>
        <p:spPr>
          <a:xfrm>
            <a:off x="1524000" y="18854"/>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mj-lt"/>
              </a:rPr>
              <a:t>  Ocean vs. Air vs. Land – How Do You Choose?</a:t>
            </a:r>
            <a:endParaRPr lang="en-US" sz="3400">
              <a:latin typeface="+mj-lt"/>
            </a:endParaRPr>
          </a:p>
        </p:txBody>
      </p:sp>
    </p:spTree>
    <p:extLst>
      <p:ext uri="{BB962C8B-B14F-4D97-AF65-F5344CB8AC3E}">
        <p14:creationId xmlns:p14="http://schemas.microsoft.com/office/powerpoint/2010/main" val="1093489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0"/>
            <a:ext cx="12192001" cy="6858000"/>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11432" y="3451546"/>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1521961"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1667370" y="3744956"/>
            <a:ext cx="9335558" cy="986435"/>
          </a:xfrm>
          <a:prstGeom prst="rect">
            <a:avLst/>
          </a:prstGeom>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chemeClr val="bg1"/>
                </a:solidFill>
              </a:rPr>
              <a:t>Speakers</a:t>
            </a:r>
          </a:p>
        </p:txBody>
      </p:sp>
    </p:spTree>
    <p:extLst>
      <p:ext uri="{BB962C8B-B14F-4D97-AF65-F5344CB8AC3E}">
        <p14:creationId xmlns:p14="http://schemas.microsoft.com/office/powerpoint/2010/main" val="3171772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611985" y="854528"/>
            <a:ext cx="8767870" cy="5476875"/>
          </a:xfrm>
        </p:spPr>
        <p:txBody>
          <a:bodyPr/>
          <a:lstStyle/>
          <a:p>
            <a:pPr>
              <a:buNone/>
            </a:pPr>
            <a:endParaRPr lang="en-US" sz="2400">
              <a:solidFill>
                <a:srgbClr val="7030A0"/>
              </a:solidFill>
              <a:latin typeface="+mj-lt"/>
            </a:endParaRPr>
          </a:p>
          <a:p>
            <a:pPr>
              <a:buNone/>
            </a:pPr>
            <a:r>
              <a:rPr lang="en-US">
                <a:solidFill>
                  <a:srgbClr val="7030A0"/>
                </a:solidFill>
                <a:latin typeface="+mj-lt"/>
              </a:rPr>
              <a:t>Integrators and Freight Forwarders – What do they do?</a:t>
            </a:r>
          </a:p>
          <a:p>
            <a:pPr marL="0" indent="0">
              <a:buNone/>
            </a:pPr>
            <a:endParaRPr lang="en-US"/>
          </a:p>
        </p:txBody>
      </p:sp>
      <p:graphicFrame>
        <p:nvGraphicFramePr>
          <p:cNvPr id="5" name="Diagram 4"/>
          <p:cNvGraphicFramePr/>
          <p:nvPr/>
        </p:nvGraphicFramePr>
        <p:xfrm>
          <a:off x="2957342" y="1529352"/>
          <a:ext cx="6096000" cy="4594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52550B75-6A2D-4764-8A25-FB8C215BCCF8}"/>
              </a:ext>
            </a:extLst>
          </p:cNvPr>
          <p:cNvSpPr/>
          <p:nvPr/>
        </p:nvSpPr>
        <p:spPr>
          <a:xfrm>
            <a:off x="1519067" y="18855"/>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latin typeface="+mj-lt"/>
              </a:rPr>
              <a:t>Types of Logistics Companies</a:t>
            </a:r>
            <a:endParaRPr lang="en-US" sz="3400">
              <a:latin typeface="+mj-lt"/>
            </a:endParaRPr>
          </a:p>
        </p:txBody>
      </p:sp>
    </p:spTree>
    <p:extLst>
      <p:ext uri="{BB962C8B-B14F-4D97-AF65-F5344CB8AC3E}">
        <p14:creationId xmlns:p14="http://schemas.microsoft.com/office/powerpoint/2010/main" val="3312442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918" y="1194027"/>
            <a:ext cx="10515600" cy="4351338"/>
          </a:xfrm>
        </p:spPr>
        <p:txBody>
          <a:bodyPr>
            <a:noAutofit/>
          </a:bodyPr>
          <a:lstStyle/>
          <a:p>
            <a:r>
              <a:rPr lang="en-US" sz="2400"/>
              <a:t>U.S. Commercial Service website</a:t>
            </a:r>
          </a:p>
          <a:p>
            <a:pPr lvl="1"/>
            <a:r>
              <a:rPr lang="en-US" sz="2800"/>
              <a:t>Export.gov – Free</a:t>
            </a:r>
          </a:p>
          <a:p>
            <a:r>
              <a:rPr lang="en-US" sz="2400"/>
              <a:t>U.S. Census Harmonized Code Lookup</a:t>
            </a:r>
          </a:p>
          <a:p>
            <a:pPr lvl="1"/>
            <a:r>
              <a:rPr lang="en-US" sz="2800"/>
              <a:t>uscensus.prod.3ceonline.com/#/p=0 </a:t>
            </a:r>
          </a:p>
          <a:p>
            <a:r>
              <a:rPr lang="en-US" sz="2400"/>
              <a:t>A Basic Guide to Exporting – 11th Edition</a:t>
            </a:r>
          </a:p>
          <a:p>
            <a:pPr lvl="1"/>
            <a:r>
              <a:rPr lang="en-US" sz="2800"/>
              <a:t>Available online at amazon.com – Approx. $20</a:t>
            </a:r>
          </a:p>
          <a:p>
            <a:r>
              <a:rPr lang="en-US" sz="2400"/>
              <a:t>Dictionary of International Trade – Approx. $65</a:t>
            </a:r>
          </a:p>
          <a:p>
            <a:pPr lvl="1"/>
            <a:r>
              <a:rPr lang="en-US" sz="2800"/>
              <a:t>Available online at worldtradepress.com/Dictionary_of_International_Trade.php </a:t>
            </a:r>
          </a:p>
          <a:p>
            <a:r>
              <a:rPr lang="en-US" sz="2400"/>
              <a:t>Incoterms</a:t>
            </a:r>
          </a:p>
          <a:p>
            <a:pPr lvl="1"/>
            <a:r>
              <a:rPr lang="en-US" sz="2800"/>
              <a:t>iccwbo.org/</a:t>
            </a:r>
            <a:r>
              <a:rPr lang="en-US" sz="2800" err="1"/>
              <a:t>incoterms</a:t>
            </a:r>
            <a:r>
              <a:rPr lang="en-US" sz="2800"/>
              <a:t>/</a:t>
            </a:r>
          </a:p>
          <a:p>
            <a:pPr lvl="1"/>
            <a:endParaRPr lang="en-US"/>
          </a:p>
        </p:txBody>
      </p:sp>
      <p:sp>
        <p:nvSpPr>
          <p:cNvPr id="4" name="Rectangle 3">
            <a:extLst>
              <a:ext uri="{FF2B5EF4-FFF2-40B4-BE49-F238E27FC236}">
                <a16:creationId xmlns:a16="http://schemas.microsoft.com/office/drawing/2014/main" id="{84BBD039-CC99-41B4-B7FA-092C767B5C8A}"/>
              </a:ext>
            </a:extLst>
          </p:cNvPr>
          <p:cNvSpPr/>
          <p:nvPr/>
        </p:nvSpPr>
        <p:spPr>
          <a:xfrm>
            <a:off x="1524000" y="28281"/>
            <a:ext cx="9144000" cy="1076328"/>
          </a:xfrm>
          <a:prstGeom prst="rect">
            <a:avLst/>
          </a:prstGeom>
          <a:gradFill flip="none" rotWithShape="1">
            <a:gsLst>
              <a:gs pos="0">
                <a:srgbClr val="4D148C"/>
              </a:gs>
              <a:gs pos="33000">
                <a:srgbClr val="7D22C3"/>
              </a:gs>
              <a:gs pos="100000">
                <a:srgbClr val="FF6600"/>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latin typeface="+mj-lt"/>
              </a:rPr>
              <a:t>Tools and Resources</a:t>
            </a:r>
            <a:endParaRPr lang="en-US" sz="3600">
              <a:latin typeface="+mj-lt"/>
            </a:endParaRPr>
          </a:p>
        </p:txBody>
      </p:sp>
    </p:spTree>
    <p:extLst>
      <p:ext uri="{BB962C8B-B14F-4D97-AF65-F5344CB8AC3E}">
        <p14:creationId xmlns:p14="http://schemas.microsoft.com/office/powerpoint/2010/main" val="624265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22417"/>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b="1">
                <a:solidFill>
                  <a:schemeClr val="bg1"/>
                </a:solidFill>
                <a:latin typeface="Calibri Light" panose="020F0302020204030204" pitchFamily="34" charset="0"/>
                <a:cs typeface="Calibri Light" panose="020F0302020204030204" pitchFamily="34" charset="0"/>
              </a:rPr>
              <a:t>For More Information</a:t>
            </a:r>
          </a:p>
        </p:txBody>
      </p:sp>
      <p:pic>
        <p:nvPicPr>
          <p:cNvPr id="44" name="Picture 43">
            <a:extLst>
              <a:ext uri="{FF2B5EF4-FFF2-40B4-BE49-F238E27FC236}">
                <a16:creationId xmlns:a16="http://schemas.microsoft.com/office/drawing/2014/main" id="{C0FB3A51-2E87-4FD4-89A0-6AADB1CE0F24}"/>
              </a:ext>
            </a:extLst>
          </p:cNvPr>
          <p:cNvPicPr>
            <a:picLocks noChangeAspect="1"/>
          </p:cNvPicPr>
          <p:nvPr/>
        </p:nvPicPr>
        <p:blipFill>
          <a:blip r:embed="rId2"/>
          <a:stretch>
            <a:fillRect/>
          </a:stretch>
        </p:blipFill>
        <p:spPr>
          <a:xfrm>
            <a:off x="834610" y="2897576"/>
            <a:ext cx="470397" cy="448702"/>
          </a:xfrm>
          <a:prstGeom prst="rect">
            <a:avLst/>
          </a:prstGeom>
        </p:spPr>
      </p:pic>
      <p:pic>
        <p:nvPicPr>
          <p:cNvPr id="45" name="Picture 44">
            <a:extLst>
              <a:ext uri="{FF2B5EF4-FFF2-40B4-BE49-F238E27FC236}">
                <a16:creationId xmlns:a16="http://schemas.microsoft.com/office/drawing/2014/main" id="{0AF43E32-BD42-4CAE-9DB7-C5F6766F2D10}"/>
              </a:ext>
            </a:extLst>
          </p:cNvPr>
          <p:cNvPicPr>
            <a:picLocks noChangeAspect="1"/>
          </p:cNvPicPr>
          <p:nvPr/>
        </p:nvPicPr>
        <p:blipFill>
          <a:blip r:embed="rId3"/>
          <a:stretch>
            <a:fillRect/>
          </a:stretch>
        </p:blipFill>
        <p:spPr>
          <a:xfrm>
            <a:off x="905388" y="4638668"/>
            <a:ext cx="350070" cy="342115"/>
          </a:xfrm>
          <a:prstGeom prst="rect">
            <a:avLst/>
          </a:prstGeom>
        </p:spPr>
      </p:pic>
      <p:pic>
        <p:nvPicPr>
          <p:cNvPr id="46" name="Picture 45">
            <a:extLst>
              <a:ext uri="{FF2B5EF4-FFF2-40B4-BE49-F238E27FC236}">
                <a16:creationId xmlns:a16="http://schemas.microsoft.com/office/drawing/2014/main" id="{3E0D7431-0DBA-4549-92DA-0D6F35212F0B}"/>
              </a:ext>
            </a:extLst>
          </p:cNvPr>
          <p:cNvPicPr>
            <a:picLocks noChangeAspect="1"/>
          </p:cNvPicPr>
          <p:nvPr/>
        </p:nvPicPr>
        <p:blipFill>
          <a:blip r:embed="rId4"/>
          <a:stretch>
            <a:fillRect/>
          </a:stretch>
        </p:blipFill>
        <p:spPr>
          <a:xfrm>
            <a:off x="849761" y="3812105"/>
            <a:ext cx="452651" cy="262151"/>
          </a:xfrm>
          <a:prstGeom prst="rect">
            <a:avLst/>
          </a:prstGeom>
        </p:spPr>
      </p:pic>
      <p:sp>
        <p:nvSpPr>
          <p:cNvPr id="2" name="TextBox 1">
            <a:extLst>
              <a:ext uri="{FF2B5EF4-FFF2-40B4-BE49-F238E27FC236}">
                <a16:creationId xmlns:a16="http://schemas.microsoft.com/office/drawing/2014/main" id="{BD37B7CB-316C-49F3-9015-96EBD56A770B}"/>
              </a:ext>
            </a:extLst>
          </p:cNvPr>
          <p:cNvSpPr txBox="1"/>
          <p:nvPr/>
        </p:nvSpPr>
        <p:spPr>
          <a:xfrm>
            <a:off x="787821" y="1606731"/>
            <a:ext cx="5064338" cy="769441"/>
          </a:xfrm>
          <a:prstGeom prst="rect">
            <a:avLst/>
          </a:prstGeom>
          <a:noFill/>
        </p:spPr>
        <p:txBody>
          <a:bodyPr wrap="square" rtlCol="0">
            <a:spAutoFit/>
          </a:bodyPr>
          <a:lstStyle/>
          <a:p>
            <a:r>
              <a:rPr lang="en-US" sz="4400" dirty="0"/>
              <a:t>Winnie Tieu</a:t>
            </a:r>
          </a:p>
        </p:txBody>
      </p:sp>
      <p:sp>
        <p:nvSpPr>
          <p:cNvPr id="4" name="TextBox 3">
            <a:extLst>
              <a:ext uri="{FF2B5EF4-FFF2-40B4-BE49-F238E27FC236}">
                <a16:creationId xmlns:a16="http://schemas.microsoft.com/office/drawing/2014/main" id="{98E1DF01-9338-43F1-A4C8-9C1AE36FD701}"/>
              </a:ext>
            </a:extLst>
          </p:cNvPr>
          <p:cNvSpPr txBox="1"/>
          <p:nvPr/>
        </p:nvSpPr>
        <p:spPr>
          <a:xfrm>
            <a:off x="1582623" y="2603012"/>
            <a:ext cx="5223529" cy="2492990"/>
          </a:xfrm>
          <a:prstGeom prst="rect">
            <a:avLst/>
          </a:prstGeom>
          <a:noFill/>
        </p:spPr>
        <p:txBody>
          <a:bodyPr wrap="square" rtlCol="0">
            <a:spAutoFit/>
          </a:bodyPr>
          <a:lstStyle/>
          <a:p>
            <a:endParaRPr lang="en-US" sz="2000" dirty="0"/>
          </a:p>
          <a:p>
            <a:r>
              <a:rPr lang="en-US" sz="2400" dirty="0"/>
              <a:t>Senior Account Executive, International</a:t>
            </a:r>
          </a:p>
          <a:p>
            <a:pPr>
              <a:spcBef>
                <a:spcPts val="600"/>
              </a:spcBef>
              <a:spcAft>
                <a:spcPts val="600"/>
              </a:spcAft>
            </a:pPr>
            <a:endParaRPr lang="en-US" sz="1600" dirty="0"/>
          </a:p>
          <a:p>
            <a:pPr>
              <a:spcBef>
                <a:spcPts val="600"/>
              </a:spcBef>
              <a:spcAft>
                <a:spcPts val="600"/>
              </a:spcAft>
            </a:pPr>
            <a:r>
              <a:rPr lang="en-US" sz="2400" dirty="0"/>
              <a:t>504-252-5389</a:t>
            </a:r>
          </a:p>
          <a:p>
            <a:pPr>
              <a:spcBef>
                <a:spcPts val="600"/>
              </a:spcBef>
              <a:spcAft>
                <a:spcPts val="600"/>
              </a:spcAft>
            </a:pPr>
            <a:endParaRPr lang="en-US" dirty="0"/>
          </a:p>
          <a:p>
            <a:r>
              <a:rPr lang="en-US" sz="2400" dirty="0"/>
              <a:t>winnie.tieu@fedex.com</a:t>
            </a:r>
          </a:p>
        </p:txBody>
      </p:sp>
      <p:pic>
        <p:nvPicPr>
          <p:cNvPr id="8" name="Picture 7">
            <a:extLst>
              <a:ext uri="{FF2B5EF4-FFF2-40B4-BE49-F238E27FC236}">
                <a16:creationId xmlns:a16="http://schemas.microsoft.com/office/drawing/2014/main" id="{D9FBD975-11F6-4FC5-9F63-9CB1849FC86E}"/>
              </a:ext>
            </a:extLst>
          </p:cNvPr>
          <p:cNvPicPr>
            <a:picLocks noChangeAspect="1"/>
          </p:cNvPicPr>
          <p:nvPr/>
        </p:nvPicPr>
        <p:blipFill>
          <a:blip r:embed="rId5"/>
          <a:stretch>
            <a:fillRect/>
          </a:stretch>
        </p:blipFill>
        <p:spPr>
          <a:xfrm>
            <a:off x="7462639" y="3812105"/>
            <a:ext cx="3463026" cy="2032903"/>
          </a:xfrm>
          <a:prstGeom prst="rect">
            <a:avLst/>
          </a:prstGeom>
        </p:spPr>
      </p:pic>
      <p:pic>
        <p:nvPicPr>
          <p:cNvPr id="5" name="Picture 4" descr="A person smiling for a selfie&#10;&#10;Description automatically generated with low confidence">
            <a:extLst>
              <a:ext uri="{FF2B5EF4-FFF2-40B4-BE49-F238E27FC236}">
                <a16:creationId xmlns:a16="http://schemas.microsoft.com/office/drawing/2014/main" id="{B0DFCCE1-09CC-E0AE-939E-107E1B891CD2}"/>
              </a:ext>
            </a:extLst>
          </p:cNvPr>
          <p:cNvPicPr>
            <a:picLocks noChangeAspect="1"/>
          </p:cNvPicPr>
          <p:nvPr/>
        </p:nvPicPr>
        <p:blipFill rotWithShape="1">
          <a:blip r:embed="rId6">
            <a:extLst>
              <a:ext uri="{28A0092B-C50C-407E-A947-70E740481C1C}">
                <a14:useLocalDpi xmlns:a14="http://schemas.microsoft.com/office/drawing/2010/main" val="0"/>
              </a:ext>
            </a:extLst>
          </a:blip>
          <a:srcRect t="5730"/>
          <a:stretch/>
        </p:blipFill>
        <p:spPr>
          <a:xfrm>
            <a:off x="8193817" y="1408238"/>
            <a:ext cx="2000669" cy="2389547"/>
          </a:xfrm>
          <a:prstGeom prst="rect">
            <a:avLst/>
          </a:prstGeom>
        </p:spPr>
      </p:pic>
    </p:spTree>
    <p:extLst>
      <p:ext uri="{BB962C8B-B14F-4D97-AF65-F5344CB8AC3E}">
        <p14:creationId xmlns:p14="http://schemas.microsoft.com/office/powerpoint/2010/main" val="2137685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650529"/>
            <a:ext cx="12192001" cy="7504176"/>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2" y="3429000"/>
            <a:ext cx="12191999" cy="1737965"/>
          </a:xfrm>
          <a:prstGeom prst="rect">
            <a:avLst/>
          </a:prstGeom>
          <a:solidFill>
            <a:srgbClr val="478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1521961"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1667369" y="3744956"/>
            <a:ext cx="10524617" cy="986435"/>
          </a:xfrm>
          <a:prstGeom prst="rect">
            <a:avLst/>
          </a:prstGeom>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200"/>
              </a:spcBef>
              <a:spcAft>
                <a:spcPts val="200"/>
              </a:spcAft>
            </a:pPr>
            <a:r>
              <a:rPr lang="en-US" sz="4400" b="1">
                <a:solidFill>
                  <a:schemeClr val="bg1"/>
                </a:solidFill>
              </a:rPr>
              <a:t>EXERCISE! FINDING YOUR “SCHEDULE B” # </a:t>
            </a:r>
          </a:p>
        </p:txBody>
      </p:sp>
    </p:spTree>
    <p:extLst>
      <p:ext uri="{BB962C8B-B14F-4D97-AF65-F5344CB8AC3E}">
        <p14:creationId xmlns:p14="http://schemas.microsoft.com/office/powerpoint/2010/main" val="663591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0"/>
            <a:ext cx="12192001" cy="6858000"/>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solidFill>
                <a:srgbClr val="FF0000"/>
              </a:solidFill>
              <a:highlight>
                <a:srgbClr val="FFFF00"/>
              </a:highlight>
            </a:endParaRPr>
          </a:p>
        </p:txBody>
      </p:sp>
      <p:sp>
        <p:nvSpPr>
          <p:cNvPr id="5" name="Rectangle 4">
            <a:extLst>
              <a:ext uri="{FF2B5EF4-FFF2-40B4-BE49-F238E27FC236}">
                <a16:creationId xmlns:a16="http://schemas.microsoft.com/office/drawing/2014/main" id="{D5CF6212-DCE2-4FDB-AA0A-18F6E12FBF67}"/>
              </a:ext>
            </a:extLst>
          </p:cNvPr>
          <p:cNvSpPr/>
          <p:nvPr/>
        </p:nvSpPr>
        <p:spPr>
          <a:xfrm>
            <a:off x="-2" y="3440116"/>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1521961"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1667370" y="3744956"/>
            <a:ext cx="9335558" cy="986435"/>
          </a:xfrm>
          <a:prstGeom prst="rect">
            <a:avLst/>
          </a:prstGeom>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a:solidFill>
                  <a:schemeClr val="bg1"/>
                </a:solidFill>
              </a:rPr>
              <a:t>Legal &amp; Compliance Considerations</a:t>
            </a:r>
          </a:p>
        </p:txBody>
      </p:sp>
    </p:spTree>
    <p:extLst>
      <p:ext uri="{BB962C8B-B14F-4D97-AF65-F5344CB8AC3E}">
        <p14:creationId xmlns:p14="http://schemas.microsoft.com/office/powerpoint/2010/main" val="1658477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7217"/>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a:solidFill>
                  <a:schemeClr val="bg1"/>
                </a:solidFill>
                <a:latin typeface="+mj-lt"/>
              </a:rPr>
              <a:t>Domestic Compliance for Exporters</a:t>
            </a:r>
          </a:p>
        </p:txBody>
      </p:sp>
      <p:sp>
        <p:nvSpPr>
          <p:cNvPr id="14" name="TextBox 13">
            <a:extLst>
              <a:ext uri="{FF2B5EF4-FFF2-40B4-BE49-F238E27FC236}">
                <a16:creationId xmlns:a16="http://schemas.microsoft.com/office/drawing/2014/main" id="{E7B03477-632D-4819-93C9-4E71ABD5C6E2}"/>
              </a:ext>
            </a:extLst>
          </p:cNvPr>
          <p:cNvSpPr txBox="1"/>
          <p:nvPr/>
        </p:nvSpPr>
        <p:spPr>
          <a:xfrm>
            <a:off x="1946786" y="920913"/>
            <a:ext cx="9728682" cy="5832366"/>
          </a:xfrm>
          <a:prstGeom prst="rect">
            <a:avLst/>
          </a:prstGeom>
          <a:noFill/>
        </p:spPr>
        <p:txBody>
          <a:bodyPr wrap="square" rtlCol="0">
            <a:spAutoFit/>
          </a:bodyPr>
          <a:lstStyle/>
          <a:p>
            <a:pPr>
              <a:spcAft>
                <a:spcPts val="800"/>
              </a:spcAft>
            </a:pPr>
            <a:r>
              <a:rPr lang="en-US" sz="2800" dirty="0">
                <a:latin typeface="Arial" panose="020B0604020202020204" pitchFamily="34" charset="0"/>
              </a:rPr>
              <a:t>Three U.S. Export-Control Regimes:</a:t>
            </a:r>
          </a:p>
          <a:p>
            <a:pPr marL="285750" indent="-285750">
              <a:spcAft>
                <a:spcPts val="800"/>
              </a:spcAft>
              <a:buFont typeface="Arial" panose="020B0604020202020204" pitchFamily="34" charset="0"/>
              <a:buChar char="•"/>
            </a:pPr>
            <a:r>
              <a:rPr lang="en-US" sz="2800" b="1" dirty="0">
                <a:latin typeface="Arial" panose="020B0604020202020204" pitchFamily="34" charset="0"/>
              </a:rPr>
              <a:t>Department of State </a:t>
            </a:r>
            <a:r>
              <a:rPr lang="en-US" sz="2800" dirty="0">
                <a:latin typeface="Arial" panose="020B0604020202020204" pitchFamily="34" charset="0"/>
              </a:rPr>
              <a:t>(Office of Defense Trade Controls) controls defense articles, defense services, and related technical data, including most space-related articles.</a:t>
            </a:r>
          </a:p>
          <a:p>
            <a:pPr>
              <a:spcAft>
                <a:spcPts val="800"/>
              </a:spcAft>
            </a:pPr>
            <a:endParaRPr lang="en-US" sz="900" dirty="0">
              <a:latin typeface="Arial" panose="020B0604020202020204" pitchFamily="34" charset="0"/>
            </a:endParaRPr>
          </a:p>
          <a:p>
            <a:pPr marL="285750" indent="-285750">
              <a:spcAft>
                <a:spcPts val="800"/>
              </a:spcAft>
              <a:buFont typeface="Arial" panose="020B0604020202020204" pitchFamily="34" charset="0"/>
              <a:buChar char="•"/>
            </a:pPr>
            <a:r>
              <a:rPr lang="en-US" sz="2800" b="1" dirty="0">
                <a:latin typeface="Arial" panose="020B0604020202020204" pitchFamily="34" charset="0"/>
              </a:rPr>
              <a:t>Department of Commerce </a:t>
            </a:r>
            <a:r>
              <a:rPr lang="en-US" sz="2800" dirty="0">
                <a:latin typeface="Arial" panose="020B0604020202020204" pitchFamily="34" charset="0"/>
              </a:rPr>
              <a:t>(Bureau of Industry and Security) controls all other items, including “dual-use” items – goods and technology with both civilian and military/strategic uses.</a:t>
            </a:r>
          </a:p>
          <a:p>
            <a:pPr>
              <a:spcAft>
                <a:spcPts val="800"/>
              </a:spcAft>
            </a:pPr>
            <a:endParaRPr lang="en-US" sz="800" dirty="0">
              <a:latin typeface="Arial" panose="020B0604020202020204" pitchFamily="34" charset="0"/>
            </a:endParaRPr>
          </a:p>
          <a:p>
            <a:pPr marL="285750" indent="-285750">
              <a:spcAft>
                <a:spcPts val="800"/>
              </a:spcAft>
              <a:buFont typeface="Arial" panose="020B0604020202020204" pitchFamily="34" charset="0"/>
              <a:buChar char="•"/>
            </a:pPr>
            <a:r>
              <a:rPr lang="en-US" sz="2800" b="1" dirty="0">
                <a:latin typeface="Arial" panose="020B0604020202020204" pitchFamily="34" charset="0"/>
              </a:rPr>
              <a:t>Department of the Treasury </a:t>
            </a:r>
            <a:r>
              <a:rPr lang="en-US" sz="2800" dirty="0">
                <a:latin typeface="Arial" panose="020B0604020202020204" pitchFamily="34" charset="0"/>
              </a:rPr>
              <a:t>enforces U.S. sanctions and embargoes (Office of Foreign Assets Control)</a:t>
            </a:r>
            <a:endParaRPr lang="en-US" sz="2800" dirty="0"/>
          </a:p>
          <a:p>
            <a:endParaRPr lang="en-US" sz="3600" b="1" dirty="0"/>
          </a:p>
        </p:txBody>
      </p:sp>
      <p:pic>
        <p:nvPicPr>
          <p:cNvPr id="7" name="Picture 6">
            <a:extLst>
              <a:ext uri="{FF2B5EF4-FFF2-40B4-BE49-F238E27FC236}">
                <a16:creationId xmlns:a16="http://schemas.microsoft.com/office/drawing/2014/main" id="{A9ACBF92-AAA2-6845-B673-DBDB992F0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933" y="2960076"/>
            <a:ext cx="1465383" cy="14653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262387-0EAC-A844-BA4A-E27A6EEA5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02" y="1242649"/>
            <a:ext cx="1465383" cy="14653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A318134-DFD6-1147-A494-AE7DD8ECE7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32" y="4677503"/>
            <a:ext cx="1465383" cy="146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860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7217"/>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a:solidFill>
                  <a:schemeClr val="bg1"/>
                </a:solidFill>
                <a:latin typeface="+mj-lt"/>
              </a:rPr>
              <a:t>Assemble Your International Team</a:t>
            </a:r>
          </a:p>
        </p:txBody>
      </p:sp>
      <p:graphicFrame>
        <p:nvGraphicFramePr>
          <p:cNvPr id="13" name="Diagram 12">
            <a:extLst>
              <a:ext uri="{FF2B5EF4-FFF2-40B4-BE49-F238E27FC236}">
                <a16:creationId xmlns:a16="http://schemas.microsoft.com/office/drawing/2014/main" id="{30DD610E-E7A1-4CCC-A0B2-8AAC3E703EFB}"/>
              </a:ext>
            </a:extLst>
          </p:cNvPr>
          <p:cNvGraphicFramePr/>
          <p:nvPr/>
        </p:nvGraphicFramePr>
        <p:xfrm>
          <a:off x="2733369" y="139536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AC88AE1C-8774-45EC-BBB3-34444D0F0CFF}"/>
              </a:ext>
            </a:extLst>
          </p:cNvPr>
          <p:cNvSpPr txBox="1"/>
          <p:nvPr/>
        </p:nvSpPr>
        <p:spPr>
          <a:xfrm>
            <a:off x="3266769" y="4532820"/>
            <a:ext cx="5029200" cy="646331"/>
          </a:xfrm>
          <a:prstGeom prst="rect">
            <a:avLst/>
          </a:prstGeom>
          <a:noFill/>
        </p:spPr>
        <p:txBody>
          <a:bodyPr wrap="square" rtlCol="0">
            <a:spAutoFit/>
          </a:bodyPr>
          <a:lstStyle/>
          <a:p>
            <a:pPr algn="ctr"/>
            <a:r>
              <a:rPr lang="en-US"/>
              <a:t>L  E  G  A  L  </a:t>
            </a:r>
          </a:p>
          <a:p>
            <a:pPr algn="ctr"/>
            <a:endParaRPr lang="en-US"/>
          </a:p>
        </p:txBody>
      </p:sp>
    </p:spTree>
    <p:extLst>
      <p:ext uri="{BB962C8B-B14F-4D97-AF65-F5344CB8AC3E}">
        <p14:creationId xmlns:p14="http://schemas.microsoft.com/office/powerpoint/2010/main" val="1066914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183820" y="926121"/>
            <a:ext cx="1200818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Wingdings" pitchFamily="2" charset="2"/>
              <a:buChar char="§"/>
              <a:defRPr sz="3200">
                <a:solidFill>
                  <a:srgbClr val="00002E"/>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2pPr>
            <a:lvl3pPr marL="1143000" indent="-22860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3pPr>
            <a:lvl4pPr marL="1600200" indent="-22860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4pPr>
            <a:lvl5pPr marL="2057400" indent="-22860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5pPr>
            <a:lvl6pPr marL="2514600" indent="-228600" algn="l" rtl="0" eaLnBrk="1" fontAlgn="base" hangingPunct="1">
              <a:spcBef>
                <a:spcPct val="20000"/>
              </a:spcBef>
              <a:spcAft>
                <a:spcPct val="0"/>
              </a:spcAft>
              <a:buFont typeface="Wingdings" pitchFamily="2" charset="2"/>
              <a:buChar char="§"/>
              <a:defRPr sz="2000">
                <a:solidFill>
                  <a:srgbClr val="00002E"/>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rgbClr val="00002E"/>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rgbClr val="00002E"/>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rgbClr val="00002E"/>
                </a:solidFill>
                <a:latin typeface="+mn-lt"/>
              </a:defRPr>
            </a:lvl9pPr>
          </a:lstStyle>
          <a:p>
            <a:pPr marL="0" indent="0">
              <a:buNone/>
            </a:pPr>
            <a:r>
              <a:rPr lang="en-US" sz="2400" dirty="0"/>
              <a:t>Allow </a:t>
            </a:r>
            <a:r>
              <a:rPr lang="en-US" sz="2400" i="1" dirty="0"/>
              <a:t>risk v. reward </a:t>
            </a:r>
            <a:r>
              <a:rPr lang="en-US" sz="2400" dirty="0"/>
              <a:t>research to drive the opportunity &amp; structure your international transaction: </a:t>
            </a:r>
          </a:p>
          <a:p>
            <a:r>
              <a:rPr lang="en-US" sz="2400" dirty="0"/>
              <a:t>Assess the Risks and Reward:</a:t>
            </a:r>
          </a:p>
          <a:p>
            <a:pPr lvl="1">
              <a:spcBef>
                <a:spcPts val="0"/>
              </a:spcBef>
            </a:pPr>
            <a:r>
              <a:rPr lang="en-US" sz="1800" dirty="0"/>
              <a:t>Regulation</a:t>
            </a:r>
          </a:p>
          <a:p>
            <a:pPr lvl="1">
              <a:spcBef>
                <a:spcPts val="0"/>
              </a:spcBef>
            </a:pPr>
            <a:r>
              <a:rPr lang="en-US" sz="1800" dirty="0"/>
              <a:t>Tax</a:t>
            </a:r>
          </a:p>
          <a:p>
            <a:pPr lvl="1">
              <a:spcBef>
                <a:spcPts val="0"/>
              </a:spcBef>
            </a:pPr>
            <a:r>
              <a:rPr lang="en-US" sz="1800" dirty="0"/>
              <a:t>Liability</a:t>
            </a:r>
          </a:p>
          <a:p>
            <a:pPr lvl="1">
              <a:spcBef>
                <a:spcPts val="0"/>
              </a:spcBef>
            </a:pPr>
            <a:r>
              <a:rPr lang="en-US" sz="1800" dirty="0"/>
              <a:t>Price </a:t>
            </a:r>
          </a:p>
          <a:p>
            <a:r>
              <a:rPr lang="en-US" sz="2400" dirty="0"/>
              <a:t>Plan Accordingly:</a:t>
            </a:r>
          </a:p>
          <a:p>
            <a:pPr lvl="1">
              <a:spcBef>
                <a:spcPts val="0"/>
              </a:spcBef>
            </a:pPr>
            <a:r>
              <a:rPr lang="en-US" sz="1800" dirty="0"/>
              <a:t>Storefront v. Online</a:t>
            </a:r>
          </a:p>
          <a:p>
            <a:pPr lvl="1">
              <a:spcBef>
                <a:spcPts val="0"/>
              </a:spcBef>
            </a:pPr>
            <a:r>
              <a:rPr lang="en-US" sz="1800" dirty="0"/>
              <a:t>Employment v. Contractors</a:t>
            </a:r>
          </a:p>
          <a:p>
            <a:pPr lvl="1">
              <a:spcBef>
                <a:spcPts val="0"/>
              </a:spcBef>
            </a:pPr>
            <a:r>
              <a:rPr lang="en-US" sz="1800" dirty="0"/>
              <a:t>Local Agent v. Distributor</a:t>
            </a:r>
          </a:p>
          <a:p>
            <a:pPr lvl="1">
              <a:spcBef>
                <a:spcPts val="0"/>
              </a:spcBef>
            </a:pPr>
            <a:r>
              <a:rPr lang="en-US" sz="1800" dirty="0"/>
              <a:t>Insurance</a:t>
            </a:r>
          </a:p>
          <a:p>
            <a:r>
              <a:rPr lang="en-US" sz="2400" dirty="0"/>
              <a:t>Reduce to Contract:</a:t>
            </a:r>
          </a:p>
          <a:p>
            <a:pPr lvl="1">
              <a:spcBef>
                <a:spcPts val="0"/>
              </a:spcBef>
            </a:pPr>
            <a:r>
              <a:rPr lang="en-US" sz="1800" dirty="0"/>
              <a:t>Entity Formation</a:t>
            </a:r>
          </a:p>
          <a:p>
            <a:pPr lvl="1">
              <a:spcBef>
                <a:spcPts val="0"/>
              </a:spcBef>
            </a:pPr>
            <a:r>
              <a:rPr lang="en-US" sz="1800" dirty="0"/>
              <a:t>Sales/Services Agreement </a:t>
            </a:r>
          </a:p>
          <a:p>
            <a:pPr lvl="1">
              <a:spcBef>
                <a:spcPts val="0"/>
              </a:spcBef>
            </a:pPr>
            <a:r>
              <a:rPr lang="en-US" sz="1800" dirty="0"/>
              <a:t>License – Franchise</a:t>
            </a:r>
          </a:p>
          <a:p>
            <a:pPr lvl="1">
              <a:spcBef>
                <a:spcPts val="0"/>
              </a:spcBef>
            </a:pPr>
            <a:r>
              <a:rPr lang="en-US" sz="1800" dirty="0"/>
              <a:t>Allocation of Risk</a:t>
            </a:r>
          </a:p>
          <a:p>
            <a:pPr marL="457200" lvl="1" indent="0">
              <a:spcBef>
                <a:spcPts val="0"/>
              </a:spcBef>
              <a:buNone/>
            </a:pPr>
            <a:endParaRPr lang="en-US" sz="1800" dirty="0"/>
          </a:p>
          <a:p>
            <a:pPr lvl="1"/>
            <a:endParaRPr lang="en-US" sz="1400" dirty="0"/>
          </a:p>
          <a:p>
            <a:endParaRPr lang="en-US" sz="1800" dirty="0"/>
          </a:p>
          <a:p>
            <a:endParaRPr lang="en-US" sz="1800" dirty="0"/>
          </a:p>
          <a:p>
            <a:endParaRPr lang="en-US" sz="1800" dirty="0"/>
          </a:p>
          <a:p>
            <a:pPr marL="457200" lvl="1" indent="0">
              <a:buNone/>
            </a:pPr>
            <a:endParaRPr lang="en-US" sz="1600" dirty="0"/>
          </a:p>
          <a:p>
            <a:pPr marL="457200" lvl="1" indent="0">
              <a:buNone/>
            </a:pPr>
            <a:endParaRPr lang="en-US" sz="1600" dirty="0"/>
          </a:p>
          <a:p>
            <a:pPr marL="457200" lvl="1" indent="0">
              <a:buNone/>
            </a:pPr>
            <a:endParaRPr lang="en-US" sz="1600" dirty="0"/>
          </a:p>
        </p:txBody>
      </p:sp>
      <p:sp>
        <p:nvSpPr>
          <p:cNvPr id="6" name="TextBox 5">
            <a:extLst>
              <a:ext uri="{FF2B5EF4-FFF2-40B4-BE49-F238E27FC236}">
                <a16:creationId xmlns:a16="http://schemas.microsoft.com/office/drawing/2014/main" id="{E2948E7C-8EEB-4963-9A5B-5D12FE622D13}"/>
              </a:ext>
            </a:extLst>
          </p:cNvPr>
          <p:cNvSpPr txBox="1"/>
          <p:nvPr/>
        </p:nvSpPr>
        <p:spPr>
          <a:xfrm>
            <a:off x="0" y="0"/>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dirty="0">
                <a:solidFill>
                  <a:schemeClr val="bg1"/>
                </a:solidFill>
                <a:latin typeface="+mj-lt"/>
              </a:rPr>
              <a:t>Legal Structure: The Risk/Reward Opportunity</a:t>
            </a:r>
          </a:p>
        </p:txBody>
      </p:sp>
      <p:grpSp>
        <p:nvGrpSpPr>
          <p:cNvPr id="7" name="Group 6">
            <a:extLst>
              <a:ext uri="{FF2B5EF4-FFF2-40B4-BE49-F238E27FC236}">
                <a16:creationId xmlns:a16="http://schemas.microsoft.com/office/drawing/2014/main" id="{183DD682-F558-4C80-9E32-B55CA71E4957}"/>
              </a:ext>
            </a:extLst>
          </p:cNvPr>
          <p:cNvGrpSpPr/>
          <p:nvPr/>
        </p:nvGrpSpPr>
        <p:grpSpPr>
          <a:xfrm>
            <a:off x="3568438" y="1563280"/>
            <a:ext cx="8229600" cy="4114800"/>
            <a:chOff x="3124200" y="2590802"/>
            <a:chExt cx="8229600" cy="4114800"/>
          </a:xfrm>
        </p:grpSpPr>
        <p:graphicFrame>
          <p:nvGraphicFramePr>
            <p:cNvPr id="12" name="Content Placeholder 8">
              <a:extLst>
                <a:ext uri="{FF2B5EF4-FFF2-40B4-BE49-F238E27FC236}">
                  <a16:creationId xmlns:a16="http://schemas.microsoft.com/office/drawing/2014/main" id="{C2F2D93C-8929-4CD9-8739-B7920D7B188A}"/>
                </a:ext>
              </a:extLst>
            </p:cNvPr>
            <p:cNvGraphicFramePr>
              <a:graphicFrameLocks noChangeAspect="1"/>
            </p:cNvGraphicFramePr>
            <p:nvPr/>
          </p:nvGraphicFramePr>
          <p:xfrm>
            <a:off x="3124200" y="2590802"/>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DCE1EBD5-7121-4634-AB82-21BB6546A408}"/>
                </a:ext>
              </a:extLst>
            </p:cNvPr>
            <p:cNvSpPr txBox="1">
              <a:spLocks noChangeAspect="1"/>
            </p:cNvSpPr>
            <p:nvPr/>
          </p:nvSpPr>
          <p:spPr bwMode="auto">
            <a:xfrm rot="20114118">
              <a:off x="5012619" y="3489721"/>
              <a:ext cx="4610119" cy="2038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40" tIns="45720" rIns="91440" bIns="45720" numCol="1" anchor="ctr" anchorCtr="0" compatLnSpc="1">
              <a:prstTxWarp prst="textArchUp">
                <a:avLst>
                  <a:gd name="adj" fmla="val 12067412"/>
                </a:avLst>
              </a:prstTxWarp>
              <a:normAutofit/>
            </a:bodyPr>
            <a:lstStyle>
              <a:lvl1pPr algn="l" rtl="0" eaLnBrk="1" fontAlgn="base" hangingPunct="1">
                <a:spcBef>
                  <a:spcPct val="0"/>
                </a:spcBef>
                <a:spcAft>
                  <a:spcPct val="0"/>
                </a:spcAft>
                <a:defRPr sz="3600" b="1">
                  <a:solidFill>
                    <a:srgbClr val="00002E"/>
                  </a:solidFill>
                  <a:latin typeface="Calibri" pitchFamily="34" charset="0"/>
                  <a:ea typeface="+mj-ea"/>
                  <a:cs typeface="Calibri" pitchFamily="34" charset="0"/>
                </a:defRPr>
              </a:lvl1pPr>
              <a:lvl2pPr algn="l" rtl="0" eaLnBrk="1" fontAlgn="base" hangingPunct="1">
                <a:spcBef>
                  <a:spcPct val="0"/>
                </a:spcBef>
                <a:spcAft>
                  <a:spcPct val="0"/>
                </a:spcAft>
                <a:defRPr sz="4400">
                  <a:solidFill>
                    <a:srgbClr val="00002E"/>
                  </a:solidFill>
                  <a:latin typeface="Arial" charset="0"/>
                </a:defRPr>
              </a:lvl2pPr>
              <a:lvl3pPr algn="l" rtl="0" eaLnBrk="1" fontAlgn="base" hangingPunct="1">
                <a:spcBef>
                  <a:spcPct val="0"/>
                </a:spcBef>
                <a:spcAft>
                  <a:spcPct val="0"/>
                </a:spcAft>
                <a:defRPr sz="4400">
                  <a:solidFill>
                    <a:srgbClr val="00002E"/>
                  </a:solidFill>
                  <a:latin typeface="Arial" charset="0"/>
                </a:defRPr>
              </a:lvl3pPr>
              <a:lvl4pPr algn="l" rtl="0" eaLnBrk="1" fontAlgn="base" hangingPunct="1">
                <a:spcBef>
                  <a:spcPct val="0"/>
                </a:spcBef>
                <a:spcAft>
                  <a:spcPct val="0"/>
                </a:spcAft>
                <a:defRPr sz="4400">
                  <a:solidFill>
                    <a:srgbClr val="00002E"/>
                  </a:solidFill>
                  <a:latin typeface="Arial" charset="0"/>
                </a:defRPr>
              </a:lvl4pPr>
              <a:lvl5pPr algn="l" rtl="0" eaLnBrk="1" fontAlgn="base" hangingPunct="1">
                <a:spcBef>
                  <a:spcPct val="0"/>
                </a:spcBef>
                <a:spcAft>
                  <a:spcPct val="0"/>
                </a:spcAft>
                <a:defRPr sz="4400">
                  <a:solidFill>
                    <a:srgbClr val="00002E"/>
                  </a:solidFill>
                  <a:latin typeface="Arial" charset="0"/>
                </a:defRPr>
              </a:lvl5pPr>
              <a:lvl6pPr marL="457200" algn="l" rtl="0" eaLnBrk="1" fontAlgn="base" hangingPunct="1">
                <a:spcBef>
                  <a:spcPct val="0"/>
                </a:spcBef>
                <a:spcAft>
                  <a:spcPct val="0"/>
                </a:spcAft>
                <a:defRPr sz="4400">
                  <a:solidFill>
                    <a:srgbClr val="00002E"/>
                  </a:solidFill>
                  <a:latin typeface="Arial" charset="0"/>
                </a:defRPr>
              </a:lvl6pPr>
              <a:lvl7pPr marL="914400" algn="l" rtl="0" eaLnBrk="1" fontAlgn="base" hangingPunct="1">
                <a:spcBef>
                  <a:spcPct val="0"/>
                </a:spcBef>
                <a:spcAft>
                  <a:spcPct val="0"/>
                </a:spcAft>
                <a:defRPr sz="4400">
                  <a:solidFill>
                    <a:srgbClr val="00002E"/>
                  </a:solidFill>
                  <a:latin typeface="Arial" charset="0"/>
                </a:defRPr>
              </a:lvl7pPr>
              <a:lvl8pPr marL="1371600" algn="l" rtl="0" eaLnBrk="1" fontAlgn="base" hangingPunct="1">
                <a:spcBef>
                  <a:spcPct val="0"/>
                </a:spcBef>
                <a:spcAft>
                  <a:spcPct val="0"/>
                </a:spcAft>
                <a:defRPr sz="4400">
                  <a:solidFill>
                    <a:srgbClr val="00002E"/>
                  </a:solidFill>
                  <a:latin typeface="Arial" charset="0"/>
                </a:defRPr>
              </a:lvl8pPr>
              <a:lvl9pPr marL="1828800" algn="l" rtl="0" eaLnBrk="1" fontAlgn="base" hangingPunct="1">
                <a:spcBef>
                  <a:spcPct val="0"/>
                </a:spcBef>
                <a:spcAft>
                  <a:spcPct val="0"/>
                </a:spcAft>
                <a:defRPr sz="4400">
                  <a:solidFill>
                    <a:srgbClr val="00002E"/>
                  </a:solidFill>
                  <a:latin typeface="Arial" charset="0"/>
                </a:defRPr>
              </a:lvl9pPr>
            </a:lstStyle>
            <a:p>
              <a:pPr algn="ctr"/>
              <a:r>
                <a:rPr lang="en-US" kern="0" dirty="0"/>
                <a:t>Risk and Control</a:t>
              </a:r>
            </a:p>
          </p:txBody>
        </p:sp>
      </p:grpSp>
    </p:spTree>
    <p:extLst>
      <p:ext uri="{BB962C8B-B14F-4D97-AF65-F5344CB8AC3E}">
        <p14:creationId xmlns:p14="http://schemas.microsoft.com/office/powerpoint/2010/main" val="2226746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7217"/>
            <a:ext cx="12192000" cy="725462"/>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4000" b="1">
                <a:solidFill>
                  <a:schemeClr val="bg1"/>
                </a:solidFill>
                <a:latin typeface="+mj-lt"/>
              </a:rPr>
              <a:t>Dispute Resolution and Risks</a:t>
            </a:r>
          </a:p>
        </p:txBody>
      </p:sp>
      <p:graphicFrame>
        <p:nvGraphicFramePr>
          <p:cNvPr id="5" name="Diagram 4">
            <a:extLst>
              <a:ext uri="{FF2B5EF4-FFF2-40B4-BE49-F238E27FC236}">
                <a16:creationId xmlns:a16="http://schemas.microsoft.com/office/drawing/2014/main" id="{9EDDBBDC-89F3-4A38-A90F-03DA65CCC515}"/>
              </a:ext>
            </a:extLst>
          </p:cNvPr>
          <p:cNvGraphicFramePr/>
          <p:nvPr/>
        </p:nvGraphicFramePr>
        <p:xfrm>
          <a:off x="1460091" y="1597744"/>
          <a:ext cx="8603228" cy="4299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a:extLst>
              <a:ext uri="{FF2B5EF4-FFF2-40B4-BE49-F238E27FC236}">
                <a16:creationId xmlns:a16="http://schemas.microsoft.com/office/drawing/2014/main" id="{1261AE47-2AD2-40DA-A25A-2C89DE125EC3}"/>
              </a:ext>
            </a:extLst>
          </p:cNvPr>
          <p:cNvSpPr txBox="1">
            <a:spLocks/>
          </p:cNvSpPr>
          <p:nvPr/>
        </p:nvSpPr>
        <p:spPr bwMode="auto">
          <a:xfrm>
            <a:off x="132737" y="852952"/>
            <a:ext cx="12029768"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Wingdings" pitchFamily="2" charset="2"/>
              <a:buChar char="§"/>
              <a:defRPr sz="3200">
                <a:solidFill>
                  <a:srgbClr val="00002E"/>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2pPr>
            <a:lvl3pPr marL="1143000" indent="-22860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3pPr>
            <a:lvl4pPr marL="1600200" indent="-22860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4pPr>
            <a:lvl5pPr marL="2057400" indent="-228600" algn="l" rtl="0" eaLnBrk="1" fontAlgn="base" hangingPunct="1">
              <a:spcBef>
                <a:spcPct val="20000"/>
              </a:spcBef>
              <a:spcAft>
                <a:spcPct val="0"/>
              </a:spcAft>
              <a:buFont typeface="Wingdings" pitchFamily="2" charset="2"/>
              <a:buChar char="§"/>
              <a:defRPr sz="2800">
                <a:solidFill>
                  <a:srgbClr val="00002E"/>
                </a:solidFill>
                <a:latin typeface="Calibri" pitchFamily="34" charset="0"/>
                <a:cs typeface="Calibri" pitchFamily="34" charset="0"/>
              </a:defRPr>
            </a:lvl5pPr>
            <a:lvl6pPr marL="2514600" indent="-228600" algn="l" rtl="0" eaLnBrk="1" fontAlgn="base" hangingPunct="1">
              <a:spcBef>
                <a:spcPct val="20000"/>
              </a:spcBef>
              <a:spcAft>
                <a:spcPct val="0"/>
              </a:spcAft>
              <a:buFont typeface="Wingdings" pitchFamily="2" charset="2"/>
              <a:buChar char="§"/>
              <a:defRPr sz="2000">
                <a:solidFill>
                  <a:srgbClr val="00002E"/>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rgbClr val="00002E"/>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rgbClr val="00002E"/>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rgbClr val="00002E"/>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US" sz="2400" b="1" i="0" u="none" strike="noStrike" kern="0" cap="none" spc="0" normalizeH="0" baseline="0" noProof="0">
                <a:ln>
                  <a:noFill/>
                </a:ln>
                <a:solidFill>
                  <a:srgbClr val="00002E"/>
                </a:solidFill>
                <a:effectLst/>
                <a:uLnTx/>
                <a:uFillTx/>
                <a:latin typeface="+mj-lt"/>
                <a:ea typeface="+mn-ea"/>
                <a:cs typeface="Calibri" pitchFamily="34" charset="0"/>
              </a:rPr>
              <a:t>Consider the legal risk—for your specific business—in the region in which you want to expand:</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US" sz="1600" b="1" i="0" u="none" strike="noStrike" kern="0" cap="none" spc="0" normalizeH="0" baseline="0" noProof="0">
              <a:ln>
                <a:noFill/>
              </a:ln>
              <a:solidFill>
                <a:srgbClr val="00002E"/>
              </a:solidFill>
              <a:effectLst/>
              <a:uLnTx/>
              <a:uFillTx/>
              <a:latin typeface="+mj-lt"/>
              <a:ea typeface="+mn-ea"/>
              <a:cs typeface="Calibri" pitchFamily="34" charset="0"/>
            </a:endParaRPr>
          </a:p>
        </p:txBody>
      </p:sp>
    </p:spTree>
    <p:extLst>
      <p:ext uri="{BB962C8B-B14F-4D97-AF65-F5344CB8AC3E}">
        <p14:creationId xmlns:p14="http://schemas.microsoft.com/office/powerpoint/2010/main" val="3465349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22417"/>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b="1">
                <a:solidFill>
                  <a:schemeClr val="bg1"/>
                </a:solidFill>
                <a:latin typeface="Calibri Light" panose="020F0302020204030204" pitchFamily="34" charset="0"/>
                <a:cs typeface="Calibri Light" panose="020F0302020204030204" pitchFamily="34" charset="0"/>
              </a:rPr>
              <a:t>For More Information</a:t>
            </a:r>
          </a:p>
        </p:txBody>
      </p:sp>
      <p:pic>
        <p:nvPicPr>
          <p:cNvPr id="44" name="Picture 43">
            <a:extLst>
              <a:ext uri="{FF2B5EF4-FFF2-40B4-BE49-F238E27FC236}">
                <a16:creationId xmlns:a16="http://schemas.microsoft.com/office/drawing/2014/main" id="{C0FB3A51-2E87-4FD4-89A0-6AADB1CE0F24}"/>
              </a:ext>
            </a:extLst>
          </p:cNvPr>
          <p:cNvPicPr>
            <a:picLocks noChangeAspect="1"/>
          </p:cNvPicPr>
          <p:nvPr/>
        </p:nvPicPr>
        <p:blipFill>
          <a:blip r:embed="rId2"/>
          <a:stretch>
            <a:fillRect/>
          </a:stretch>
        </p:blipFill>
        <p:spPr>
          <a:xfrm>
            <a:off x="834610" y="2897576"/>
            <a:ext cx="470397" cy="448702"/>
          </a:xfrm>
          <a:prstGeom prst="rect">
            <a:avLst/>
          </a:prstGeom>
        </p:spPr>
      </p:pic>
      <p:pic>
        <p:nvPicPr>
          <p:cNvPr id="45" name="Picture 44">
            <a:extLst>
              <a:ext uri="{FF2B5EF4-FFF2-40B4-BE49-F238E27FC236}">
                <a16:creationId xmlns:a16="http://schemas.microsoft.com/office/drawing/2014/main" id="{0AF43E32-BD42-4CAE-9DB7-C5F6766F2D10}"/>
              </a:ext>
            </a:extLst>
          </p:cNvPr>
          <p:cNvPicPr>
            <a:picLocks noChangeAspect="1"/>
          </p:cNvPicPr>
          <p:nvPr/>
        </p:nvPicPr>
        <p:blipFill>
          <a:blip r:embed="rId3"/>
          <a:stretch>
            <a:fillRect/>
          </a:stretch>
        </p:blipFill>
        <p:spPr>
          <a:xfrm>
            <a:off x="905388" y="4638668"/>
            <a:ext cx="350070" cy="342115"/>
          </a:xfrm>
          <a:prstGeom prst="rect">
            <a:avLst/>
          </a:prstGeom>
        </p:spPr>
      </p:pic>
      <p:pic>
        <p:nvPicPr>
          <p:cNvPr id="46" name="Picture 45">
            <a:extLst>
              <a:ext uri="{FF2B5EF4-FFF2-40B4-BE49-F238E27FC236}">
                <a16:creationId xmlns:a16="http://schemas.microsoft.com/office/drawing/2014/main" id="{3E0D7431-0DBA-4549-92DA-0D6F35212F0B}"/>
              </a:ext>
            </a:extLst>
          </p:cNvPr>
          <p:cNvPicPr>
            <a:picLocks noChangeAspect="1"/>
          </p:cNvPicPr>
          <p:nvPr/>
        </p:nvPicPr>
        <p:blipFill>
          <a:blip r:embed="rId4"/>
          <a:stretch>
            <a:fillRect/>
          </a:stretch>
        </p:blipFill>
        <p:spPr>
          <a:xfrm>
            <a:off x="849761" y="3812105"/>
            <a:ext cx="452651" cy="262151"/>
          </a:xfrm>
          <a:prstGeom prst="rect">
            <a:avLst/>
          </a:prstGeom>
        </p:spPr>
      </p:pic>
      <p:sp>
        <p:nvSpPr>
          <p:cNvPr id="2" name="TextBox 1">
            <a:extLst>
              <a:ext uri="{FF2B5EF4-FFF2-40B4-BE49-F238E27FC236}">
                <a16:creationId xmlns:a16="http://schemas.microsoft.com/office/drawing/2014/main" id="{BD37B7CB-316C-49F3-9015-96EBD56A770B}"/>
              </a:ext>
            </a:extLst>
          </p:cNvPr>
          <p:cNvSpPr txBox="1"/>
          <p:nvPr/>
        </p:nvSpPr>
        <p:spPr>
          <a:xfrm>
            <a:off x="294970" y="1415004"/>
            <a:ext cx="6312309" cy="769441"/>
          </a:xfrm>
          <a:prstGeom prst="rect">
            <a:avLst/>
          </a:prstGeom>
          <a:noFill/>
        </p:spPr>
        <p:txBody>
          <a:bodyPr wrap="square" rtlCol="0">
            <a:spAutoFit/>
          </a:bodyPr>
          <a:lstStyle/>
          <a:p>
            <a:r>
              <a:rPr lang="en-US" sz="4400"/>
              <a:t>Saul Reinaldo Newsome</a:t>
            </a:r>
          </a:p>
        </p:txBody>
      </p:sp>
      <p:sp>
        <p:nvSpPr>
          <p:cNvPr id="4" name="TextBox 3">
            <a:extLst>
              <a:ext uri="{FF2B5EF4-FFF2-40B4-BE49-F238E27FC236}">
                <a16:creationId xmlns:a16="http://schemas.microsoft.com/office/drawing/2014/main" id="{98E1DF01-9338-43F1-A4C8-9C1AE36FD701}"/>
              </a:ext>
            </a:extLst>
          </p:cNvPr>
          <p:cNvSpPr txBox="1"/>
          <p:nvPr/>
        </p:nvSpPr>
        <p:spPr>
          <a:xfrm>
            <a:off x="1695748" y="2187319"/>
            <a:ext cx="4508148" cy="3139321"/>
          </a:xfrm>
          <a:prstGeom prst="rect">
            <a:avLst/>
          </a:prstGeom>
          <a:noFill/>
        </p:spPr>
        <p:txBody>
          <a:bodyPr wrap="square" rtlCol="0">
            <a:spAutoFit/>
          </a:bodyPr>
          <a:lstStyle/>
          <a:p>
            <a:endParaRPr lang="en-US" sz="2000"/>
          </a:p>
          <a:p>
            <a:r>
              <a:rPr lang="en-US" sz="2400"/>
              <a:t>                                                       Partner</a:t>
            </a:r>
          </a:p>
          <a:p>
            <a:pPr>
              <a:spcBef>
                <a:spcPts val="600"/>
              </a:spcBef>
              <a:spcAft>
                <a:spcPts val="600"/>
              </a:spcAft>
            </a:pPr>
            <a:endParaRPr lang="en-US" sz="2400"/>
          </a:p>
          <a:p>
            <a:r>
              <a:rPr lang="en-US" altLang="en-US" sz="2400"/>
              <a:t>(225) 384-0204</a:t>
            </a:r>
          </a:p>
          <a:p>
            <a:endParaRPr lang="en-US" altLang="en-US" sz="2400"/>
          </a:p>
          <a:p>
            <a:r>
              <a:rPr lang="en-US" altLang="en-US" sz="2400"/>
              <a:t>saul@newsome-law.com</a:t>
            </a:r>
          </a:p>
          <a:p>
            <a:endParaRPr lang="en-US" sz="2400"/>
          </a:p>
        </p:txBody>
      </p:sp>
      <p:pic>
        <p:nvPicPr>
          <p:cNvPr id="1026" name="Picture 2" descr="Newsome">
            <a:extLst>
              <a:ext uri="{FF2B5EF4-FFF2-40B4-BE49-F238E27FC236}">
                <a16:creationId xmlns:a16="http://schemas.microsoft.com/office/drawing/2014/main" id="{BA467E27-7D8B-489D-A6CE-87137BA34B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896" y="4357612"/>
            <a:ext cx="5120240" cy="1085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suit and tie&#10;&#10;Description automatically generated with medium confidence">
            <a:extLst>
              <a:ext uri="{FF2B5EF4-FFF2-40B4-BE49-F238E27FC236}">
                <a16:creationId xmlns:a16="http://schemas.microsoft.com/office/drawing/2014/main" id="{E9BBA18A-2230-C544-E3E0-CBC8C66A5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674" y="1415004"/>
            <a:ext cx="2226325" cy="2408027"/>
          </a:xfrm>
          <a:prstGeom prst="rect">
            <a:avLst/>
          </a:prstGeom>
        </p:spPr>
      </p:pic>
    </p:spTree>
    <p:extLst>
      <p:ext uri="{BB962C8B-B14F-4D97-AF65-F5344CB8AC3E}">
        <p14:creationId xmlns:p14="http://schemas.microsoft.com/office/powerpoint/2010/main" val="1658077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2484E905-3E62-4678-AB6A-1F39330B48BD}"/>
              </a:ext>
            </a:extLst>
          </p:cNvPr>
          <p:cNvSpPr txBox="1">
            <a:spLocks/>
          </p:cNvSpPr>
          <p:nvPr/>
        </p:nvSpPr>
        <p:spPr>
          <a:xfrm>
            <a:off x="6188198" y="4731839"/>
            <a:ext cx="5354782" cy="1803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000"/>
          </a:p>
        </p:txBody>
      </p:sp>
      <p:sp>
        <p:nvSpPr>
          <p:cNvPr id="13" name="Content Placeholder 3">
            <a:extLst>
              <a:ext uri="{FF2B5EF4-FFF2-40B4-BE49-F238E27FC236}">
                <a16:creationId xmlns:a16="http://schemas.microsoft.com/office/drawing/2014/main" id="{1C34C442-D99D-468E-B2CF-6DEE72069276}"/>
              </a:ext>
            </a:extLst>
          </p:cNvPr>
          <p:cNvSpPr txBox="1">
            <a:spLocks/>
          </p:cNvSpPr>
          <p:nvPr/>
        </p:nvSpPr>
        <p:spPr>
          <a:xfrm>
            <a:off x="761132" y="914813"/>
            <a:ext cx="5354782" cy="1803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000"/>
          </a:p>
        </p:txBody>
      </p:sp>
      <p:sp>
        <p:nvSpPr>
          <p:cNvPr id="10" name="Title 1">
            <a:extLst>
              <a:ext uri="{FF2B5EF4-FFF2-40B4-BE49-F238E27FC236}">
                <a16:creationId xmlns:a16="http://schemas.microsoft.com/office/drawing/2014/main" id="{8C90692F-A94A-4D44-907C-9ADAD108BFA8}"/>
              </a:ext>
            </a:extLst>
          </p:cNvPr>
          <p:cNvSpPr>
            <a:spLocks noGrp="1"/>
          </p:cNvSpPr>
          <p:nvPr>
            <p:ph type="title"/>
          </p:nvPr>
        </p:nvSpPr>
        <p:spPr>
          <a:xfrm>
            <a:off x="133818" y="-81836"/>
            <a:ext cx="10515600" cy="1325563"/>
          </a:xfrm>
        </p:spPr>
        <p:txBody>
          <a:bodyPr/>
          <a:lstStyle/>
          <a:p>
            <a:r>
              <a:rPr lang="en-US" b="1" dirty="0"/>
              <a:t>Today’s Featured Speakers</a:t>
            </a:r>
          </a:p>
        </p:txBody>
      </p:sp>
      <p:sp>
        <p:nvSpPr>
          <p:cNvPr id="4" name="Rectangle 3">
            <a:extLst>
              <a:ext uri="{FF2B5EF4-FFF2-40B4-BE49-F238E27FC236}">
                <a16:creationId xmlns:a16="http://schemas.microsoft.com/office/drawing/2014/main" id="{19A8969F-73B3-4502-B3D2-E0463E9CC0FB}"/>
              </a:ext>
            </a:extLst>
          </p:cNvPr>
          <p:cNvSpPr/>
          <p:nvPr/>
        </p:nvSpPr>
        <p:spPr>
          <a:xfrm>
            <a:off x="-169305" y="-1012691"/>
            <a:ext cx="12346216" cy="7988526"/>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3B3CEFB7-291E-4967-8DA5-E97455E536A1}"/>
              </a:ext>
            </a:extLst>
          </p:cNvPr>
          <p:cNvSpPr txBox="1">
            <a:spLocks/>
          </p:cNvSpPr>
          <p:nvPr/>
        </p:nvSpPr>
        <p:spPr>
          <a:xfrm>
            <a:off x="99981" y="1061395"/>
            <a:ext cx="26879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John Henry Jackson </a:t>
            </a:r>
          </a:p>
          <a:p>
            <a:r>
              <a:rPr lang="en-US" sz="2400" b="1" dirty="0"/>
              <a:t>CS-New Orleans</a:t>
            </a:r>
          </a:p>
        </p:txBody>
      </p:sp>
      <p:sp>
        <p:nvSpPr>
          <p:cNvPr id="19" name="Title 1">
            <a:extLst>
              <a:ext uri="{FF2B5EF4-FFF2-40B4-BE49-F238E27FC236}">
                <a16:creationId xmlns:a16="http://schemas.microsoft.com/office/drawing/2014/main" id="{24C0C324-358E-42B6-9B8B-6014AE019716}"/>
              </a:ext>
            </a:extLst>
          </p:cNvPr>
          <p:cNvSpPr txBox="1">
            <a:spLocks/>
          </p:cNvSpPr>
          <p:nvPr/>
        </p:nvSpPr>
        <p:spPr>
          <a:xfrm>
            <a:off x="2055652" y="4432862"/>
            <a:ext cx="36058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Reggie Harley</a:t>
            </a:r>
          </a:p>
          <a:p>
            <a:r>
              <a:rPr lang="en-US" sz="2400" b="1" dirty="0"/>
              <a:t>Small Business Administration</a:t>
            </a:r>
          </a:p>
        </p:txBody>
      </p:sp>
      <p:sp>
        <p:nvSpPr>
          <p:cNvPr id="20" name="Title 1">
            <a:extLst>
              <a:ext uri="{FF2B5EF4-FFF2-40B4-BE49-F238E27FC236}">
                <a16:creationId xmlns:a16="http://schemas.microsoft.com/office/drawing/2014/main" id="{221D45E8-8441-41E9-9503-2CF6FD92D0B8}"/>
              </a:ext>
            </a:extLst>
          </p:cNvPr>
          <p:cNvSpPr txBox="1">
            <a:spLocks/>
          </p:cNvSpPr>
          <p:nvPr/>
        </p:nvSpPr>
        <p:spPr>
          <a:xfrm>
            <a:off x="3928959" y="1248437"/>
            <a:ext cx="27503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Winnie Tieu</a:t>
            </a:r>
          </a:p>
          <a:p>
            <a:r>
              <a:rPr lang="en-US" sz="2400" b="1" dirty="0" err="1"/>
              <a:t>Fedex</a:t>
            </a:r>
            <a:endParaRPr lang="en-US" sz="2400" b="1" dirty="0"/>
          </a:p>
          <a:p>
            <a:endParaRPr lang="en-US" sz="2400" b="1" dirty="0"/>
          </a:p>
        </p:txBody>
      </p:sp>
      <p:sp>
        <p:nvSpPr>
          <p:cNvPr id="21" name="Title 1">
            <a:extLst>
              <a:ext uri="{FF2B5EF4-FFF2-40B4-BE49-F238E27FC236}">
                <a16:creationId xmlns:a16="http://schemas.microsoft.com/office/drawing/2014/main" id="{237ACF8D-85CD-4E84-AA96-D8B74A72AD72}"/>
              </a:ext>
            </a:extLst>
          </p:cNvPr>
          <p:cNvSpPr txBox="1">
            <a:spLocks/>
          </p:cNvSpPr>
          <p:nvPr/>
        </p:nvSpPr>
        <p:spPr>
          <a:xfrm>
            <a:off x="5878340" y="4549942"/>
            <a:ext cx="2687986"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Saul Newsome</a:t>
            </a:r>
          </a:p>
          <a:p>
            <a:r>
              <a:rPr lang="en-US" sz="2400" b="1" dirty="0"/>
              <a:t>Newsome Int’l Law</a:t>
            </a:r>
          </a:p>
        </p:txBody>
      </p:sp>
      <p:sp>
        <p:nvSpPr>
          <p:cNvPr id="22" name="Title 1">
            <a:extLst>
              <a:ext uri="{FF2B5EF4-FFF2-40B4-BE49-F238E27FC236}">
                <a16:creationId xmlns:a16="http://schemas.microsoft.com/office/drawing/2014/main" id="{BD8F1DFD-3C64-44D9-8859-4FDC0F5248F6}"/>
              </a:ext>
            </a:extLst>
          </p:cNvPr>
          <p:cNvSpPr txBox="1">
            <a:spLocks/>
          </p:cNvSpPr>
          <p:nvPr/>
        </p:nvSpPr>
        <p:spPr>
          <a:xfrm>
            <a:off x="9494074" y="4641593"/>
            <a:ext cx="2687986" cy="11578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p>
          <a:p>
            <a:r>
              <a:rPr lang="en-US" sz="2400" b="1" dirty="0" err="1"/>
              <a:t>Yaye</a:t>
            </a:r>
            <a:r>
              <a:rPr lang="en-US" sz="2400" b="1" dirty="0"/>
              <a:t> </a:t>
            </a:r>
            <a:r>
              <a:rPr lang="en-US" sz="2400" b="1" dirty="0" err="1"/>
              <a:t>Sarr</a:t>
            </a:r>
            <a:endParaRPr lang="en-US" sz="2400" b="1" dirty="0"/>
          </a:p>
          <a:p>
            <a:r>
              <a:rPr lang="en-US" sz="2400" b="1" dirty="0"/>
              <a:t>Founder, Walo-Med</a:t>
            </a:r>
          </a:p>
          <a:p>
            <a:endParaRPr lang="en-US" sz="2400" b="1" dirty="0">
              <a:solidFill>
                <a:srgbClr val="FF0000"/>
              </a:solidFill>
            </a:endParaRPr>
          </a:p>
          <a:p>
            <a:endParaRPr lang="en-US" sz="2400" b="1" dirty="0"/>
          </a:p>
          <a:p>
            <a:endParaRPr lang="en-US" sz="2400" b="1" dirty="0"/>
          </a:p>
        </p:txBody>
      </p:sp>
      <p:sp>
        <p:nvSpPr>
          <p:cNvPr id="11" name="Title 1">
            <a:extLst>
              <a:ext uri="{FF2B5EF4-FFF2-40B4-BE49-F238E27FC236}">
                <a16:creationId xmlns:a16="http://schemas.microsoft.com/office/drawing/2014/main" id="{73A7012C-9003-446B-04A6-9A8D2F37662D}"/>
              </a:ext>
            </a:extLst>
          </p:cNvPr>
          <p:cNvSpPr txBox="1">
            <a:spLocks/>
          </p:cNvSpPr>
          <p:nvPr/>
        </p:nvSpPr>
        <p:spPr>
          <a:xfrm>
            <a:off x="7699180" y="1103071"/>
            <a:ext cx="4231919"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Jessica Steverson</a:t>
            </a:r>
          </a:p>
          <a:p>
            <a:r>
              <a:rPr lang="en-US" sz="2400" b="1" dirty="0"/>
              <a:t>La. Economic Development</a:t>
            </a:r>
          </a:p>
        </p:txBody>
      </p:sp>
      <p:pic>
        <p:nvPicPr>
          <p:cNvPr id="6" name="Picture 5" descr="A close-up of a person smiling&#10;&#10;Description automatically generated">
            <a:extLst>
              <a:ext uri="{FF2B5EF4-FFF2-40B4-BE49-F238E27FC236}">
                <a16:creationId xmlns:a16="http://schemas.microsoft.com/office/drawing/2014/main" id="{FF563915-2396-07CC-93FE-F15C15C67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2509" y="2126161"/>
            <a:ext cx="2415903" cy="2415903"/>
          </a:xfrm>
          <a:prstGeom prst="rect">
            <a:avLst/>
          </a:prstGeom>
        </p:spPr>
      </p:pic>
      <p:pic>
        <p:nvPicPr>
          <p:cNvPr id="5" name="Picture 4" descr="A person smiling for a selfie&#10;&#10;Description automatically generated with low confidence">
            <a:extLst>
              <a:ext uri="{FF2B5EF4-FFF2-40B4-BE49-F238E27FC236}">
                <a16:creationId xmlns:a16="http://schemas.microsoft.com/office/drawing/2014/main" id="{F1621E68-89F2-6164-F543-495047F345CA}"/>
              </a:ext>
            </a:extLst>
          </p:cNvPr>
          <p:cNvPicPr>
            <a:picLocks noChangeAspect="1"/>
          </p:cNvPicPr>
          <p:nvPr/>
        </p:nvPicPr>
        <p:blipFill rotWithShape="1">
          <a:blip r:embed="rId4">
            <a:extLst>
              <a:ext uri="{28A0092B-C50C-407E-A947-70E740481C1C}">
                <a14:useLocalDpi xmlns:a14="http://schemas.microsoft.com/office/drawing/2010/main" val="0"/>
              </a:ext>
            </a:extLst>
          </a:blip>
          <a:srcRect t="5730"/>
          <a:stretch/>
        </p:blipFill>
        <p:spPr>
          <a:xfrm>
            <a:off x="3945784" y="2152463"/>
            <a:ext cx="2000669" cy="2389547"/>
          </a:xfrm>
          <a:prstGeom prst="rect">
            <a:avLst/>
          </a:prstGeom>
        </p:spPr>
      </p:pic>
      <p:pic>
        <p:nvPicPr>
          <p:cNvPr id="7" name="Picture 6" descr="A person in a suit and tie&#10;&#10;Description automatically generated with medium confidence">
            <a:extLst>
              <a:ext uri="{FF2B5EF4-FFF2-40B4-BE49-F238E27FC236}">
                <a16:creationId xmlns:a16="http://schemas.microsoft.com/office/drawing/2014/main" id="{566DAD8B-3319-1DDF-7011-760E3B71A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9907" y="2133930"/>
            <a:ext cx="2226325" cy="2408027"/>
          </a:xfrm>
          <a:prstGeom prst="rect">
            <a:avLst/>
          </a:prstGeom>
        </p:spPr>
      </p:pic>
      <p:pic>
        <p:nvPicPr>
          <p:cNvPr id="8" name="Picture 2" descr="Jessica Steverson">
            <a:extLst>
              <a:ext uri="{FF2B5EF4-FFF2-40B4-BE49-F238E27FC236}">
                <a16:creationId xmlns:a16="http://schemas.microsoft.com/office/drawing/2014/main" id="{01659401-9CEC-48A3-2301-CEB24A1563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40" r="9095"/>
          <a:stretch/>
        </p:blipFill>
        <p:spPr bwMode="auto">
          <a:xfrm>
            <a:off x="7707205" y="2133930"/>
            <a:ext cx="1811207" cy="24080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12BA78A-C051-494A-977E-AE74F3DF5940}"/>
              </a:ext>
            </a:extLst>
          </p:cNvPr>
          <p:cNvPicPr>
            <a:picLocks noChangeAspect="1"/>
          </p:cNvPicPr>
          <p:nvPr/>
        </p:nvPicPr>
        <p:blipFill rotWithShape="1">
          <a:blip r:embed="rId7"/>
          <a:srcRect l="11105" r="12481"/>
          <a:stretch/>
        </p:blipFill>
        <p:spPr>
          <a:xfrm>
            <a:off x="2100620" y="2156902"/>
            <a:ext cx="1836816" cy="2385108"/>
          </a:xfrm>
          <a:prstGeom prst="rect">
            <a:avLst/>
          </a:prstGeom>
        </p:spPr>
      </p:pic>
      <p:pic>
        <p:nvPicPr>
          <p:cNvPr id="17" name="Picture 16">
            <a:extLst>
              <a:ext uri="{FF2B5EF4-FFF2-40B4-BE49-F238E27FC236}">
                <a16:creationId xmlns:a16="http://schemas.microsoft.com/office/drawing/2014/main" id="{463E9616-2114-B07B-E570-746CD94242AD}"/>
              </a:ext>
            </a:extLst>
          </p:cNvPr>
          <p:cNvPicPr>
            <a:picLocks noChangeAspect="1"/>
          </p:cNvPicPr>
          <p:nvPr/>
        </p:nvPicPr>
        <p:blipFill>
          <a:blip r:embed="rId8">
            <a:extLst>
              <a:ext uri="{28A0092B-C50C-407E-A947-70E740481C1C}">
                <a14:useLocalDpi xmlns:a14="http://schemas.microsoft.com/office/drawing/2010/main" val="0"/>
              </a:ext>
            </a:extLst>
          </a:blip>
          <a:srcRect t="4146" b="4146"/>
          <a:stretch/>
        </p:blipFill>
        <p:spPr>
          <a:xfrm>
            <a:off x="286500" y="2152464"/>
            <a:ext cx="1812997" cy="2385108"/>
          </a:xfrm>
          <a:prstGeom prst="rect">
            <a:avLst/>
          </a:prstGeom>
        </p:spPr>
      </p:pic>
    </p:spTree>
    <p:extLst>
      <p:ext uri="{BB962C8B-B14F-4D97-AF65-F5344CB8AC3E}">
        <p14:creationId xmlns:p14="http://schemas.microsoft.com/office/powerpoint/2010/main" val="2773901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1"/>
            <a:ext cx="12192001" cy="6853647"/>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2" y="3429000"/>
            <a:ext cx="12191999" cy="1737965"/>
          </a:xfrm>
          <a:prstGeom prst="rect">
            <a:avLst/>
          </a:prstGeom>
          <a:solidFill>
            <a:srgbClr val="478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833437"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856383" y="3646984"/>
            <a:ext cx="10524617" cy="986435"/>
          </a:xfrm>
          <a:prstGeom prst="rect">
            <a:avLst/>
          </a:prstGeom>
        </p:spPr>
        <p:txBody>
          <a:bodyPr vert="horz" lIns="109728" tIns="54864" rIns="109728" bIns="54864"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200"/>
              </a:spcBef>
              <a:spcAft>
                <a:spcPts val="200"/>
              </a:spcAft>
            </a:pPr>
            <a:r>
              <a:rPr lang="en-US" sz="4400" b="1">
                <a:solidFill>
                  <a:schemeClr val="bg1"/>
                </a:solidFill>
              </a:rPr>
              <a:t>LED’s STEP Grant Program: Kickstarting Your Export Journey </a:t>
            </a:r>
          </a:p>
        </p:txBody>
      </p:sp>
    </p:spTree>
    <p:extLst>
      <p:ext uri="{BB962C8B-B14F-4D97-AF65-F5344CB8AC3E}">
        <p14:creationId xmlns:p14="http://schemas.microsoft.com/office/powerpoint/2010/main" val="1929037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1305A8-8A73-6DB2-13A1-D7E6DAC5AF2D}"/>
              </a:ext>
            </a:extLst>
          </p:cNvPr>
          <p:cNvSpPr/>
          <p:nvPr/>
        </p:nvSpPr>
        <p:spPr>
          <a:xfrm>
            <a:off x="2966802" y="6016670"/>
            <a:ext cx="5178490" cy="768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A8969F-73B3-4502-B3D2-E0463E9CC0FB}"/>
              </a:ext>
            </a:extLst>
          </p:cNvPr>
          <p:cNvSpPr/>
          <p:nvPr/>
        </p:nvSpPr>
        <p:spPr>
          <a:xfrm>
            <a:off x="-7936" y="-2651"/>
            <a:ext cx="12199938" cy="6860652"/>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2008FC5-8A48-48C9-B99A-4B37529203FB}"/>
              </a:ext>
            </a:extLst>
          </p:cNvPr>
          <p:cNvSpPr txBox="1">
            <a:spLocks/>
          </p:cNvSpPr>
          <p:nvPr/>
        </p:nvSpPr>
        <p:spPr>
          <a:xfrm>
            <a:off x="0" y="191857"/>
            <a:ext cx="12191999" cy="1231899"/>
          </a:xfrm>
          <a:prstGeom prst="rect">
            <a:avLst/>
          </a:prstGeom>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i="0">
                <a:solidFill>
                  <a:srgbClr val="00639A"/>
                </a:solidFill>
                <a:effectLst/>
                <a:latin typeface="Arial" panose="020B0604020202020204" pitchFamily="34" charset="0"/>
              </a:rPr>
              <a:t>STEP Grant</a:t>
            </a:r>
          </a:p>
          <a:p>
            <a:r>
              <a:rPr lang="en-US" sz="1600" b="1" i="0">
                <a:solidFill>
                  <a:srgbClr val="00639A"/>
                </a:solidFill>
                <a:effectLst/>
                <a:latin typeface="Arial" panose="020B0604020202020204" pitchFamily="34" charset="0"/>
              </a:rPr>
              <a:t>State Trade Expansion Program (STEP) Grant for Export Promotion</a:t>
            </a:r>
          </a:p>
        </p:txBody>
      </p:sp>
      <p:sp>
        <p:nvSpPr>
          <p:cNvPr id="8" name="TextBox 7">
            <a:extLst>
              <a:ext uri="{FF2B5EF4-FFF2-40B4-BE49-F238E27FC236}">
                <a16:creationId xmlns:a16="http://schemas.microsoft.com/office/drawing/2014/main" id="{12BE4369-B402-4B70-8191-918B01AEB0D3}"/>
              </a:ext>
            </a:extLst>
          </p:cNvPr>
          <p:cNvSpPr txBox="1"/>
          <p:nvPr/>
        </p:nvSpPr>
        <p:spPr>
          <a:xfrm>
            <a:off x="1240019" y="6502632"/>
            <a:ext cx="11029730" cy="338554"/>
          </a:xfrm>
          <a:prstGeom prst="rect">
            <a:avLst/>
          </a:prstGeom>
          <a:noFill/>
        </p:spPr>
        <p:txBody>
          <a:bodyPr wrap="square" rtlCol="0">
            <a:spAutoFit/>
          </a:bodyPr>
          <a:lstStyle/>
          <a:p>
            <a:r>
              <a:rPr lang="en-US" sz="1600" b="1">
                <a:solidFill>
                  <a:srgbClr val="023062"/>
                </a:solidFill>
              </a:rPr>
              <a:t>More Info: </a:t>
            </a:r>
            <a:r>
              <a:rPr lang="en-US" sz="1600">
                <a:hlinkClick r:id="rId3"/>
              </a:rPr>
              <a:t>https://www.opportunitylouisiana.com/small-business/special-programs-for-small-business/step-grant</a:t>
            </a:r>
            <a:endParaRPr lang="en-US" sz="1600"/>
          </a:p>
        </p:txBody>
      </p:sp>
      <p:pic>
        <p:nvPicPr>
          <p:cNvPr id="5" name="Picture 4">
            <a:extLst>
              <a:ext uri="{FF2B5EF4-FFF2-40B4-BE49-F238E27FC236}">
                <a16:creationId xmlns:a16="http://schemas.microsoft.com/office/drawing/2014/main" id="{479BCE3F-3B88-40E4-82D8-06E5A0FECA27}"/>
              </a:ext>
            </a:extLst>
          </p:cNvPr>
          <p:cNvPicPr>
            <a:picLocks noChangeAspect="1"/>
          </p:cNvPicPr>
          <p:nvPr/>
        </p:nvPicPr>
        <p:blipFill rotWithShape="1">
          <a:blip r:embed="rId4">
            <a:extLst>
              <a:ext uri="{28A0092B-C50C-407E-A947-70E740481C1C}">
                <a14:useLocalDpi xmlns:a14="http://schemas.microsoft.com/office/drawing/2010/main" val="0"/>
              </a:ext>
            </a:extLst>
          </a:blip>
          <a:srcRect t="42176"/>
          <a:stretch/>
        </p:blipFill>
        <p:spPr>
          <a:xfrm>
            <a:off x="4205072" y="5751682"/>
            <a:ext cx="3171591" cy="647271"/>
          </a:xfrm>
          <a:prstGeom prst="rect">
            <a:avLst/>
          </a:prstGeom>
        </p:spPr>
      </p:pic>
      <p:sp>
        <p:nvSpPr>
          <p:cNvPr id="2" name="Title 1">
            <a:extLst>
              <a:ext uri="{FF2B5EF4-FFF2-40B4-BE49-F238E27FC236}">
                <a16:creationId xmlns:a16="http://schemas.microsoft.com/office/drawing/2014/main" id="{1A02A409-6C30-4257-BC46-F3FE89C9956F}"/>
              </a:ext>
            </a:extLst>
          </p:cNvPr>
          <p:cNvSpPr>
            <a:spLocks noGrp="1"/>
          </p:cNvSpPr>
          <p:nvPr>
            <p:ph type="title"/>
          </p:nvPr>
        </p:nvSpPr>
        <p:spPr>
          <a:xfrm>
            <a:off x="-7937" y="457200"/>
            <a:ext cx="3932237" cy="1600200"/>
          </a:xfrm>
        </p:spPr>
        <p:txBody>
          <a:bodyPr>
            <a:normAutofit/>
          </a:bodyPr>
          <a:lstStyle/>
          <a:p>
            <a:pPr algn="ctr"/>
            <a:r>
              <a:rPr lang="en-US" sz="2800" b="1">
                <a:solidFill>
                  <a:srgbClr val="023062"/>
                </a:solidFill>
              </a:rPr>
              <a:t>What’s Eligible?</a:t>
            </a:r>
          </a:p>
        </p:txBody>
      </p:sp>
      <p:sp>
        <p:nvSpPr>
          <p:cNvPr id="6" name="Text Placeholder 5">
            <a:extLst>
              <a:ext uri="{FF2B5EF4-FFF2-40B4-BE49-F238E27FC236}">
                <a16:creationId xmlns:a16="http://schemas.microsoft.com/office/drawing/2014/main" id="{5E1F5F9F-C070-40A1-8DEB-5C6C954117BD}"/>
              </a:ext>
            </a:extLst>
          </p:cNvPr>
          <p:cNvSpPr>
            <a:spLocks noGrp="1"/>
          </p:cNvSpPr>
          <p:nvPr>
            <p:ph type="body" sz="half" idx="2"/>
          </p:nvPr>
        </p:nvSpPr>
        <p:spPr>
          <a:xfrm>
            <a:off x="-1" y="2057400"/>
            <a:ext cx="5267325" cy="3811588"/>
          </a:xfrm>
        </p:spPr>
        <p:txBody>
          <a:bodyPr>
            <a:noAutofit/>
          </a:bodyPr>
          <a:lstStyle/>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Trade show exhibition/booth fees (virtual or in-person)</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Trade mission fees (virtual or in-person)</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Export training courses &amp; workshops (virtual or in-person)</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U.S. Department of Commerce fee services</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Travel-related expenses such as airfare, lodging, and meals</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Marketing materials and media to promote exports</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E-commerce and website fees (internationally-focused)</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Cost of compliance testing</a:t>
            </a:r>
          </a:p>
          <a:p>
            <a:pPr algn="l">
              <a:lnSpc>
                <a:spcPct val="110000"/>
              </a:lnSpc>
              <a:spcBef>
                <a:spcPts val="0"/>
              </a:spcBef>
              <a:spcAft>
                <a:spcPts val="600"/>
              </a:spcAft>
              <a:buFont typeface="Arial" panose="020B0604020202020204" pitchFamily="34" charset="0"/>
              <a:buChar char="•"/>
            </a:pPr>
            <a:r>
              <a:rPr lang="en-US" sz="1700" b="0" i="0">
                <a:solidFill>
                  <a:srgbClr val="023062"/>
                </a:solidFill>
                <a:effectLst/>
              </a:rPr>
              <a:t>Other approved activities and expenses</a:t>
            </a:r>
          </a:p>
        </p:txBody>
      </p:sp>
      <p:sp>
        <p:nvSpPr>
          <p:cNvPr id="16" name="Title 1">
            <a:extLst>
              <a:ext uri="{FF2B5EF4-FFF2-40B4-BE49-F238E27FC236}">
                <a16:creationId xmlns:a16="http://schemas.microsoft.com/office/drawing/2014/main" id="{614232B0-455D-4F84-9118-3B65DE5BB09E}"/>
              </a:ext>
            </a:extLst>
          </p:cNvPr>
          <p:cNvSpPr txBox="1">
            <a:spLocks/>
          </p:cNvSpPr>
          <p:nvPr/>
        </p:nvSpPr>
        <p:spPr>
          <a:xfrm>
            <a:off x="8145292" y="588536"/>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800" b="1">
                <a:solidFill>
                  <a:srgbClr val="023062"/>
                </a:solidFill>
              </a:rPr>
              <a:t>Who’s Eligible?</a:t>
            </a:r>
          </a:p>
        </p:txBody>
      </p:sp>
      <p:sp>
        <p:nvSpPr>
          <p:cNvPr id="17" name="Text Placeholder 5">
            <a:extLst>
              <a:ext uri="{FF2B5EF4-FFF2-40B4-BE49-F238E27FC236}">
                <a16:creationId xmlns:a16="http://schemas.microsoft.com/office/drawing/2014/main" id="{816599F0-2DF7-4A41-A006-3D12BCE3C302}"/>
              </a:ext>
            </a:extLst>
          </p:cNvPr>
          <p:cNvSpPr txBox="1">
            <a:spLocks/>
          </p:cNvSpPr>
          <p:nvPr/>
        </p:nvSpPr>
        <p:spPr>
          <a:xfrm>
            <a:off x="6567734" y="2126141"/>
            <a:ext cx="5624266"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Meet the SBA definition of a small business</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Have been in business for at least one year</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Be a for-profit business based in Louisiana</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Be new to export or seeking new export markets</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Have a plan for exporting (export strategy)</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Understand costs associated with exporting</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Be an export-ready U.S. company seeking to export goods or services of U.S. origin OR have at least 51% U.S. content</a:t>
            </a:r>
          </a:p>
          <a:p>
            <a:pPr algn="l">
              <a:lnSpc>
                <a:spcPct val="100000"/>
              </a:lnSpc>
              <a:spcBef>
                <a:spcPts val="0"/>
              </a:spcBef>
              <a:spcAft>
                <a:spcPts val="600"/>
              </a:spcAft>
              <a:buFont typeface="Arial" panose="020B0604020202020204" pitchFamily="34" charset="0"/>
              <a:buChar char="•"/>
            </a:pPr>
            <a:r>
              <a:rPr lang="en-US" sz="1700" b="0" i="0">
                <a:solidFill>
                  <a:srgbClr val="023062"/>
                </a:solidFill>
                <a:effectLst/>
              </a:rPr>
              <a:t>Not be debarred from doing business with the Federal Government </a:t>
            </a:r>
          </a:p>
        </p:txBody>
      </p:sp>
    </p:spTree>
    <p:extLst>
      <p:ext uri="{BB962C8B-B14F-4D97-AF65-F5344CB8AC3E}">
        <p14:creationId xmlns:p14="http://schemas.microsoft.com/office/powerpoint/2010/main" val="1317098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22417"/>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dirty="0">
                <a:solidFill>
                  <a:schemeClr val="bg1"/>
                </a:solidFill>
                <a:latin typeface="+mj-lt"/>
                <a:cs typeface="Calibri Light" panose="020F0302020204030204" pitchFamily="34" charset="0"/>
              </a:rPr>
              <a:t>For More Information</a:t>
            </a:r>
          </a:p>
        </p:txBody>
      </p:sp>
      <p:sp>
        <p:nvSpPr>
          <p:cNvPr id="2" name="TextBox 1">
            <a:extLst>
              <a:ext uri="{FF2B5EF4-FFF2-40B4-BE49-F238E27FC236}">
                <a16:creationId xmlns:a16="http://schemas.microsoft.com/office/drawing/2014/main" id="{BD37B7CB-316C-49F3-9015-96EBD56A770B}"/>
              </a:ext>
            </a:extLst>
          </p:cNvPr>
          <p:cNvSpPr txBox="1"/>
          <p:nvPr/>
        </p:nvSpPr>
        <p:spPr>
          <a:xfrm>
            <a:off x="-441675" y="2083843"/>
            <a:ext cx="6312309" cy="701731"/>
          </a:xfrm>
          <a:prstGeom prst="rect">
            <a:avLst/>
          </a:prstGeom>
          <a:noFill/>
        </p:spPr>
        <p:txBody>
          <a:bodyPr wrap="square" lIns="91440" tIns="45720" rIns="91440" bIns="45720" rtlCol="0" anchor="t">
            <a:spAutoFit/>
          </a:bodyPr>
          <a:lstStyle/>
          <a:p>
            <a:pPr algn="ctr">
              <a:lnSpc>
                <a:spcPct val="90000"/>
              </a:lnSpc>
              <a:spcBef>
                <a:spcPct val="0"/>
              </a:spcBef>
            </a:pPr>
            <a:r>
              <a:rPr lang="en-US" sz="4400" dirty="0">
                <a:ea typeface="+mn-lt"/>
                <a:cs typeface="+mn-lt"/>
              </a:rPr>
              <a:t>Jessica Steverson</a:t>
            </a:r>
            <a:endParaRPr lang="en-US" sz="4400" dirty="0">
              <a:cs typeface="Calibri"/>
            </a:endParaRPr>
          </a:p>
        </p:txBody>
      </p:sp>
      <p:sp>
        <p:nvSpPr>
          <p:cNvPr id="4" name="TextBox 3">
            <a:extLst>
              <a:ext uri="{FF2B5EF4-FFF2-40B4-BE49-F238E27FC236}">
                <a16:creationId xmlns:a16="http://schemas.microsoft.com/office/drawing/2014/main" id="{98E1DF01-9338-43F1-A4C8-9C1AE36FD701}"/>
              </a:ext>
            </a:extLst>
          </p:cNvPr>
          <p:cNvSpPr txBox="1"/>
          <p:nvPr/>
        </p:nvSpPr>
        <p:spPr>
          <a:xfrm>
            <a:off x="1466107" y="2394394"/>
            <a:ext cx="4701491" cy="3262432"/>
          </a:xfrm>
          <a:prstGeom prst="rect">
            <a:avLst/>
          </a:prstGeom>
          <a:noFill/>
        </p:spPr>
        <p:txBody>
          <a:bodyPr wrap="square" lIns="91440" tIns="45720" rIns="91440" bIns="45720" rtlCol="0" anchor="t">
            <a:spAutoFit/>
          </a:bodyPr>
          <a:lstStyle/>
          <a:p>
            <a:endParaRPr lang="en-US" sz="2000" dirty="0"/>
          </a:p>
          <a:p>
            <a:r>
              <a:rPr lang="en-US" sz="2400" dirty="0"/>
              <a:t>                                                      </a:t>
            </a:r>
          </a:p>
          <a:p>
            <a:r>
              <a:rPr lang="en-US" sz="2400" dirty="0"/>
              <a:t> International</a:t>
            </a:r>
            <a:r>
              <a:rPr lang="en-US" sz="2400" dirty="0">
                <a:ea typeface="+mn-lt"/>
                <a:cs typeface="+mn-lt"/>
              </a:rPr>
              <a:t> Project Manager</a:t>
            </a:r>
            <a:endParaRPr lang="en-US" dirty="0">
              <a:cs typeface="Calibri"/>
            </a:endParaRPr>
          </a:p>
          <a:p>
            <a:endParaRPr lang="en-US" altLang="en-US" dirty="0"/>
          </a:p>
          <a:p>
            <a:r>
              <a:rPr lang="en-US" altLang="en-US" sz="2400" dirty="0"/>
              <a:t>  </a:t>
            </a:r>
            <a:r>
              <a:rPr lang="en-US" sz="2400" dirty="0">
                <a:ea typeface="DengXian"/>
                <a:hlinkClick r:id="rId3"/>
              </a:rPr>
              <a:t>jessica</a:t>
            </a:r>
            <a:r>
              <a:rPr lang="en-US" sz="2400" dirty="0">
                <a:ea typeface="+mn-lt"/>
                <a:cs typeface="+mn-lt"/>
                <a:hlinkClick r:id="rId3"/>
              </a:rPr>
              <a:t>.steverson@la.gov</a:t>
            </a:r>
            <a:endParaRPr lang="en-US" sz="2400" dirty="0">
              <a:ea typeface="+mn-lt"/>
              <a:cs typeface="+mn-lt"/>
            </a:endParaRPr>
          </a:p>
          <a:p>
            <a:endParaRPr lang="en-US" altLang="en-US" sz="2400" dirty="0">
              <a:latin typeface="Calibri"/>
              <a:ea typeface="+mn-lt"/>
              <a:cs typeface="+mn-lt"/>
            </a:endParaRPr>
          </a:p>
          <a:p>
            <a:endParaRPr lang="en-US" altLang="en-US" sz="2000" dirty="0">
              <a:latin typeface="Calibri"/>
              <a:ea typeface="+mn-lt"/>
              <a:cs typeface="+mn-lt"/>
            </a:endParaRPr>
          </a:p>
          <a:p>
            <a:r>
              <a:rPr lang="en-US" altLang="en-US" sz="2400" dirty="0">
                <a:latin typeface="Calibri"/>
                <a:ea typeface="+mn-lt"/>
                <a:cs typeface="+mn-lt"/>
              </a:rPr>
              <a:t>504-982-2537</a:t>
            </a:r>
            <a:endParaRPr lang="en-US" altLang="en-US" sz="2400" dirty="0">
              <a:latin typeface="Calibri"/>
              <a:ea typeface="DengXian"/>
              <a:cs typeface="Calibri"/>
            </a:endParaRPr>
          </a:p>
          <a:p>
            <a:endParaRPr lang="en-US" sz="2400" dirty="0"/>
          </a:p>
        </p:txBody>
      </p:sp>
      <p:pic>
        <p:nvPicPr>
          <p:cNvPr id="10" name="Picture 9">
            <a:extLst>
              <a:ext uri="{FF2B5EF4-FFF2-40B4-BE49-F238E27FC236}">
                <a16:creationId xmlns:a16="http://schemas.microsoft.com/office/drawing/2014/main" id="{0D655879-57C6-CBB2-8338-1DFDE3711AAB}"/>
              </a:ext>
            </a:extLst>
          </p:cNvPr>
          <p:cNvPicPr>
            <a:picLocks noChangeAspect="1"/>
          </p:cNvPicPr>
          <p:nvPr/>
        </p:nvPicPr>
        <p:blipFill rotWithShape="1">
          <a:blip r:embed="rId4"/>
          <a:srcRect r="87814"/>
          <a:stretch/>
        </p:blipFill>
        <p:spPr>
          <a:xfrm>
            <a:off x="729501" y="3652303"/>
            <a:ext cx="745222" cy="782580"/>
          </a:xfrm>
          <a:prstGeom prst="rect">
            <a:avLst/>
          </a:prstGeom>
        </p:spPr>
      </p:pic>
      <p:pic>
        <p:nvPicPr>
          <p:cNvPr id="11" name="Picture 10">
            <a:extLst>
              <a:ext uri="{FF2B5EF4-FFF2-40B4-BE49-F238E27FC236}">
                <a16:creationId xmlns:a16="http://schemas.microsoft.com/office/drawing/2014/main" id="{9FAB0A56-8217-EB69-E56B-D0E56549E9AD}"/>
              </a:ext>
            </a:extLst>
          </p:cNvPr>
          <p:cNvPicPr>
            <a:picLocks noChangeAspect="1"/>
          </p:cNvPicPr>
          <p:nvPr/>
        </p:nvPicPr>
        <p:blipFill rotWithShape="1">
          <a:blip r:embed="rId5"/>
          <a:srcRect l="42936" r="42064"/>
          <a:stretch/>
        </p:blipFill>
        <p:spPr>
          <a:xfrm>
            <a:off x="644911" y="2890626"/>
            <a:ext cx="914402" cy="829901"/>
          </a:xfrm>
          <a:prstGeom prst="rect">
            <a:avLst/>
          </a:prstGeom>
        </p:spPr>
      </p:pic>
      <p:sp>
        <p:nvSpPr>
          <p:cNvPr id="14" name="Rectangle 13">
            <a:extLst>
              <a:ext uri="{FF2B5EF4-FFF2-40B4-BE49-F238E27FC236}">
                <a16:creationId xmlns:a16="http://schemas.microsoft.com/office/drawing/2014/main" id="{CEE3AF4D-62F9-D3A8-4C7E-ED39F3D640A7}"/>
              </a:ext>
            </a:extLst>
          </p:cNvPr>
          <p:cNvSpPr/>
          <p:nvPr/>
        </p:nvSpPr>
        <p:spPr>
          <a:xfrm>
            <a:off x="2985796" y="5987887"/>
            <a:ext cx="5178490" cy="768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Jessica Steverson">
            <a:extLst>
              <a:ext uri="{FF2B5EF4-FFF2-40B4-BE49-F238E27FC236}">
                <a16:creationId xmlns:a16="http://schemas.microsoft.com/office/drawing/2014/main" id="{1BC5F0C4-E15B-712A-817B-3328CD5709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40" r="9095"/>
          <a:stretch/>
        </p:blipFill>
        <p:spPr bwMode="auto">
          <a:xfrm>
            <a:off x="8521508" y="1624654"/>
            <a:ext cx="2419849" cy="3120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a:extLst>
              <a:ext uri="{FF2B5EF4-FFF2-40B4-BE49-F238E27FC236}">
                <a16:creationId xmlns:a16="http://schemas.microsoft.com/office/drawing/2014/main" id="{B80CC870-D51D-1169-0B66-69F4A39D4A25}"/>
              </a:ext>
            </a:extLst>
          </p:cNvPr>
          <p:cNvPicPr>
            <a:picLocks noChangeAspect="1"/>
          </p:cNvPicPr>
          <p:nvPr/>
        </p:nvPicPr>
        <p:blipFill>
          <a:blip r:embed="rId7"/>
          <a:stretch>
            <a:fillRect/>
          </a:stretch>
        </p:blipFill>
        <p:spPr>
          <a:xfrm>
            <a:off x="8352430" y="4822049"/>
            <a:ext cx="2743200" cy="762321"/>
          </a:xfrm>
          <a:prstGeom prst="rect">
            <a:avLst/>
          </a:prstGeom>
        </p:spPr>
      </p:pic>
      <p:pic>
        <p:nvPicPr>
          <p:cNvPr id="5" name="Picture 4">
            <a:extLst>
              <a:ext uri="{FF2B5EF4-FFF2-40B4-BE49-F238E27FC236}">
                <a16:creationId xmlns:a16="http://schemas.microsoft.com/office/drawing/2014/main" id="{05FC35FC-F84F-A595-94D8-B0DD4C1BB54B}"/>
              </a:ext>
            </a:extLst>
          </p:cNvPr>
          <p:cNvPicPr>
            <a:picLocks noChangeAspect="1"/>
          </p:cNvPicPr>
          <p:nvPr/>
        </p:nvPicPr>
        <p:blipFill rotWithShape="1">
          <a:blip r:embed="rId4"/>
          <a:srcRect l="86420"/>
          <a:stretch/>
        </p:blipFill>
        <p:spPr>
          <a:xfrm>
            <a:off x="628759" y="4594317"/>
            <a:ext cx="830510" cy="782580"/>
          </a:xfrm>
          <a:prstGeom prst="rect">
            <a:avLst/>
          </a:prstGeom>
        </p:spPr>
      </p:pic>
    </p:spTree>
    <p:extLst>
      <p:ext uri="{BB962C8B-B14F-4D97-AF65-F5344CB8AC3E}">
        <p14:creationId xmlns:p14="http://schemas.microsoft.com/office/powerpoint/2010/main" val="262384746"/>
      </p:ext>
    </p:extLst>
  </p:cSld>
  <p:clrMapOvr>
    <a:masterClrMapping/>
  </p:clrMapOvr>
  <p:extLst>
    <p:ext uri="{6950BFC3-D8DA-4A85-94F7-54DA5524770B}">
      <p188:commentRel xmlns:p188="http://schemas.microsoft.com/office/powerpoint/2018/8/main" r:id="rId2"/>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A8969F-73B3-4502-B3D2-E0463E9CC0FB}"/>
              </a:ext>
            </a:extLst>
          </p:cNvPr>
          <p:cNvSpPr/>
          <p:nvPr/>
        </p:nvSpPr>
        <p:spPr>
          <a:xfrm>
            <a:off x="-2" y="-1"/>
            <a:ext cx="12192001" cy="6853647"/>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2" y="3429000"/>
            <a:ext cx="12191999" cy="1737965"/>
          </a:xfrm>
          <a:prstGeom prst="rect">
            <a:avLst/>
          </a:prstGeom>
          <a:solidFill>
            <a:srgbClr val="478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833437" y="385893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856383" y="3646984"/>
            <a:ext cx="11172219" cy="986435"/>
          </a:xfrm>
          <a:prstGeom prst="rect">
            <a:avLst/>
          </a:prstGeom>
        </p:spPr>
        <p:txBody>
          <a:bodyPr vert="horz" lIns="109728" tIns="54864" rIns="109728" bIns="54864"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200"/>
              </a:spcBef>
              <a:spcAft>
                <a:spcPts val="200"/>
              </a:spcAft>
            </a:pPr>
            <a:r>
              <a:rPr lang="en-US" sz="4000" b="1" dirty="0">
                <a:solidFill>
                  <a:schemeClr val="bg1"/>
                </a:solidFill>
              </a:rPr>
              <a:t>The Export Expert Session: Lessons Learned Along the Way</a:t>
            </a:r>
          </a:p>
        </p:txBody>
      </p:sp>
    </p:spTree>
    <p:extLst>
      <p:ext uri="{BB962C8B-B14F-4D97-AF65-F5344CB8AC3E}">
        <p14:creationId xmlns:p14="http://schemas.microsoft.com/office/powerpoint/2010/main" val="2388987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75DD46-89A1-430A-834B-0C8F8D033D5D}"/>
              </a:ext>
            </a:extLst>
          </p:cNvPr>
          <p:cNvSpPr txBox="1"/>
          <p:nvPr/>
        </p:nvSpPr>
        <p:spPr>
          <a:xfrm>
            <a:off x="0" y="-122417"/>
            <a:ext cx="12192000" cy="879350"/>
          </a:xfrm>
          <a:prstGeom prst="rect">
            <a:avLst/>
          </a:prstGeom>
          <a:solidFill>
            <a:srgbClr val="002060">
              <a:alpha val="74000"/>
            </a:srgbClr>
          </a:solidFill>
          <a:ln>
            <a:noFill/>
          </a:ln>
        </p:spPr>
        <p:style>
          <a:lnRef idx="1">
            <a:schemeClr val="accent4"/>
          </a:lnRef>
          <a:fillRef idx="2">
            <a:schemeClr val="accent4"/>
          </a:fillRef>
          <a:effectRef idx="1">
            <a:schemeClr val="accent4"/>
          </a:effectRef>
          <a:fontRef idx="minor">
            <a:schemeClr val="dk1"/>
          </a:fontRef>
        </p:style>
        <p:txBody>
          <a:bodyPr wrap="square" lIns="108846" tIns="54423" rIns="108846" bIns="54423" rtlCol="0">
            <a:spAutoFit/>
          </a:bodyPr>
          <a:lstStyle/>
          <a:p>
            <a:pPr algn="ctr"/>
            <a:r>
              <a:rPr lang="en-US" sz="5000" dirty="0">
                <a:solidFill>
                  <a:schemeClr val="bg1"/>
                </a:solidFill>
                <a:latin typeface="+mj-lt"/>
                <a:cs typeface="Calibri Light" panose="020F0302020204030204" pitchFamily="34" charset="0"/>
              </a:rPr>
              <a:t>For More Information</a:t>
            </a:r>
          </a:p>
        </p:txBody>
      </p:sp>
      <p:sp>
        <p:nvSpPr>
          <p:cNvPr id="2" name="TextBox 1">
            <a:extLst>
              <a:ext uri="{FF2B5EF4-FFF2-40B4-BE49-F238E27FC236}">
                <a16:creationId xmlns:a16="http://schemas.microsoft.com/office/drawing/2014/main" id="{BD37B7CB-316C-49F3-9015-96EBD56A770B}"/>
              </a:ext>
            </a:extLst>
          </p:cNvPr>
          <p:cNvSpPr txBox="1"/>
          <p:nvPr/>
        </p:nvSpPr>
        <p:spPr>
          <a:xfrm>
            <a:off x="729501" y="1392102"/>
            <a:ext cx="5141133" cy="701731"/>
          </a:xfrm>
          <a:prstGeom prst="rect">
            <a:avLst/>
          </a:prstGeom>
          <a:noFill/>
        </p:spPr>
        <p:txBody>
          <a:bodyPr wrap="square" lIns="91440" tIns="45720" rIns="91440" bIns="45720" rtlCol="0" anchor="t">
            <a:spAutoFit/>
          </a:bodyPr>
          <a:lstStyle/>
          <a:p>
            <a:pPr>
              <a:lnSpc>
                <a:spcPct val="90000"/>
              </a:lnSpc>
              <a:spcBef>
                <a:spcPct val="0"/>
              </a:spcBef>
            </a:pPr>
            <a:r>
              <a:rPr lang="en-US" sz="4400" dirty="0" err="1">
                <a:ea typeface="+mn-lt"/>
                <a:cs typeface="+mn-lt"/>
              </a:rPr>
              <a:t>Yaye</a:t>
            </a:r>
            <a:r>
              <a:rPr lang="en-US" sz="4400" dirty="0">
                <a:ea typeface="+mn-lt"/>
                <a:cs typeface="+mn-lt"/>
              </a:rPr>
              <a:t> </a:t>
            </a:r>
            <a:r>
              <a:rPr lang="en-US" sz="4400" dirty="0" err="1">
                <a:ea typeface="+mn-lt"/>
                <a:cs typeface="+mn-lt"/>
              </a:rPr>
              <a:t>Sarr</a:t>
            </a:r>
            <a:r>
              <a:rPr lang="en-US" sz="4400" dirty="0">
                <a:ea typeface="+mn-lt"/>
                <a:cs typeface="+mn-lt"/>
              </a:rPr>
              <a:t> </a:t>
            </a:r>
            <a:endParaRPr lang="en-US" sz="4400" dirty="0">
              <a:cs typeface="Calibri"/>
            </a:endParaRPr>
          </a:p>
        </p:txBody>
      </p:sp>
      <p:sp>
        <p:nvSpPr>
          <p:cNvPr id="4" name="TextBox 3">
            <a:extLst>
              <a:ext uri="{FF2B5EF4-FFF2-40B4-BE49-F238E27FC236}">
                <a16:creationId xmlns:a16="http://schemas.microsoft.com/office/drawing/2014/main" id="{98E1DF01-9338-43F1-A4C8-9C1AE36FD701}"/>
              </a:ext>
            </a:extLst>
          </p:cNvPr>
          <p:cNvSpPr txBox="1"/>
          <p:nvPr/>
        </p:nvSpPr>
        <p:spPr>
          <a:xfrm>
            <a:off x="1466107" y="1702653"/>
            <a:ext cx="4701491" cy="3416320"/>
          </a:xfrm>
          <a:prstGeom prst="rect">
            <a:avLst/>
          </a:prstGeom>
          <a:noFill/>
        </p:spPr>
        <p:txBody>
          <a:bodyPr wrap="square" lIns="91440" tIns="45720" rIns="91440" bIns="45720" rtlCol="0" anchor="t">
            <a:spAutoFit/>
          </a:bodyPr>
          <a:lstStyle/>
          <a:p>
            <a:endParaRPr lang="en-US" sz="2000" dirty="0"/>
          </a:p>
          <a:p>
            <a:r>
              <a:rPr lang="en-US" sz="2400" dirty="0"/>
              <a:t>                                                      </a:t>
            </a:r>
          </a:p>
          <a:p>
            <a:r>
              <a:rPr lang="en-US" sz="2400" dirty="0"/>
              <a:t> Founder &amp; CEO</a:t>
            </a:r>
            <a:endParaRPr lang="en-US" dirty="0">
              <a:cs typeface="Calibri"/>
            </a:endParaRPr>
          </a:p>
          <a:p>
            <a:endParaRPr lang="en-US" altLang="en-US" sz="2400" dirty="0"/>
          </a:p>
          <a:p>
            <a:r>
              <a:rPr lang="en-US" altLang="en-US" sz="2400" dirty="0"/>
              <a:t> ysarr@walomed.com </a:t>
            </a:r>
          </a:p>
          <a:p>
            <a:endParaRPr lang="en-US" altLang="en-US" sz="2400" dirty="0">
              <a:ea typeface="DengXian"/>
            </a:endParaRPr>
          </a:p>
          <a:p>
            <a:r>
              <a:rPr lang="en-US" altLang="en-US" sz="2400" dirty="0">
                <a:ea typeface="DengXian"/>
              </a:rPr>
              <a:t>504-813-0789</a:t>
            </a:r>
          </a:p>
          <a:p>
            <a:endParaRPr lang="en-US" altLang="en-US" sz="2800" dirty="0">
              <a:latin typeface="Calibri"/>
              <a:ea typeface="DengXian"/>
              <a:cs typeface="Calibri"/>
            </a:endParaRPr>
          </a:p>
          <a:p>
            <a:endParaRPr lang="en-US" sz="2400" dirty="0"/>
          </a:p>
        </p:txBody>
      </p:sp>
      <p:pic>
        <p:nvPicPr>
          <p:cNvPr id="10" name="Picture 9">
            <a:extLst>
              <a:ext uri="{FF2B5EF4-FFF2-40B4-BE49-F238E27FC236}">
                <a16:creationId xmlns:a16="http://schemas.microsoft.com/office/drawing/2014/main" id="{0D655879-57C6-CBB2-8338-1DFDE3711AAB}"/>
              </a:ext>
            </a:extLst>
          </p:cNvPr>
          <p:cNvPicPr>
            <a:picLocks noChangeAspect="1"/>
          </p:cNvPicPr>
          <p:nvPr/>
        </p:nvPicPr>
        <p:blipFill rotWithShape="1">
          <a:blip r:embed="rId2"/>
          <a:srcRect r="87814"/>
          <a:stretch/>
        </p:blipFill>
        <p:spPr>
          <a:xfrm>
            <a:off x="729501" y="2960562"/>
            <a:ext cx="745222" cy="782580"/>
          </a:xfrm>
          <a:prstGeom prst="rect">
            <a:avLst/>
          </a:prstGeom>
        </p:spPr>
      </p:pic>
      <p:pic>
        <p:nvPicPr>
          <p:cNvPr id="11" name="Picture 10">
            <a:extLst>
              <a:ext uri="{FF2B5EF4-FFF2-40B4-BE49-F238E27FC236}">
                <a16:creationId xmlns:a16="http://schemas.microsoft.com/office/drawing/2014/main" id="{9FAB0A56-8217-EB69-E56B-D0E56549E9AD}"/>
              </a:ext>
            </a:extLst>
          </p:cNvPr>
          <p:cNvPicPr>
            <a:picLocks noChangeAspect="1"/>
          </p:cNvPicPr>
          <p:nvPr/>
        </p:nvPicPr>
        <p:blipFill rotWithShape="1">
          <a:blip r:embed="rId3"/>
          <a:srcRect l="42936" r="42064"/>
          <a:stretch/>
        </p:blipFill>
        <p:spPr>
          <a:xfrm>
            <a:off x="644911" y="2198885"/>
            <a:ext cx="914402" cy="829901"/>
          </a:xfrm>
          <a:prstGeom prst="rect">
            <a:avLst/>
          </a:prstGeom>
        </p:spPr>
      </p:pic>
      <p:sp>
        <p:nvSpPr>
          <p:cNvPr id="14" name="Rectangle 13">
            <a:extLst>
              <a:ext uri="{FF2B5EF4-FFF2-40B4-BE49-F238E27FC236}">
                <a16:creationId xmlns:a16="http://schemas.microsoft.com/office/drawing/2014/main" id="{CEE3AF4D-62F9-D3A8-4C7E-ED39F3D640A7}"/>
              </a:ext>
            </a:extLst>
          </p:cNvPr>
          <p:cNvSpPr/>
          <p:nvPr/>
        </p:nvSpPr>
        <p:spPr>
          <a:xfrm>
            <a:off x="2985796" y="5987887"/>
            <a:ext cx="5178490" cy="768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EA9AF8-CA5C-6585-8A7E-E5288CFA7070}"/>
              </a:ext>
            </a:extLst>
          </p:cNvPr>
          <p:cNvPicPr>
            <a:picLocks noChangeAspect="1"/>
          </p:cNvPicPr>
          <p:nvPr/>
        </p:nvPicPr>
        <p:blipFill rotWithShape="1">
          <a:blip r:embed="rId2"/>
          <a:srcRect l="86420"/>
          <a:stretch/>
        </p:blipFill>
        <p:spPr>
          <a:xfrm>
            <a:off x="658576" y="3759432"/>
            <a:ext cx="830510" cy="782580"/>
          </a:xfrm>
          <a:prstGeom prst="rect">
            <a:avLst/>
          </a:prstGeom>
        </p:spPr>
      </p:pic>
      <p:grpSp>
        <p:nvGrpSpPr>
          <p:cNvPr id="7" name="Group 6">
            <a:extLst>
              <a:ext uri="{FF2B5EF4-FFF2-40B4-BE49-F238E27FC236}">
                <a16:creationId xmlns:a16="http://schemas.microsoft.com/office/drawing/2014/main" id="{CF29E1CF-AD96-6049-51F9-C135464E94F0}"/>
              </a:ext>
            </a:extLst>
          </p:cNvPr>
          <p:cNvGrpSpPr/>
          <p:nvPr/>
        </p:nvGrpSpPr>
        <p:grpSpPr>
          <a:xfrm>
            <a:off x="6789004" y="1408227"/>
            <a:ext cx="2652089" cy="5077414"/>
            <a:chOff x="6789004" y="1408227"/>
            <a:chExt cx="2652089" cy="5077414"/>
          </a:xfrm>
        </p:grpSpPr>
        <p:pic>
          <p:nvPicPr>
            <p:cNvPr id="1026" name="Picture 2">
              <a:extLst>
                <a:ext uri="{FF2B5EF4-FFF2-40B4-BE49-F238E27FC236}">
                  <a16:creationId xmlns:a16="http://schemas.microsoft.com/office/drawing/2014/main" id="{6AE4EB80-6680-5431-51F6-FE7414E59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004" y="3833552"/>
              <a:ext cx="2652089" cy="2652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person smiling&#10;&#10;Description automatically generated">
              <a:extLst>
                <a:ext uri="{FF2B5EF4-FFF2-40B4-BE49-F238E27FC236}">
                  <a16:creationId xmlns:a16="http://schemas.microsoft.com/office/drawing/2014/main" id="{0FC99E92-0D75-A241-EB58-32C18D89F9AF}"/>
                </a:ext>
              </a:extLst>
            </p:cNvPr>
            <p:cNvPicPr>
              <a:picLocks noChangeAspect="1"/>
            </p:cNvPicPr>
            <p:nvPr/>
          </p:nvPicPr>
          <p:blipFill rotWithShape="1">
            <a:blip r:embed="rId5">
              <a:extLst>
                <a:ext uri="{28A0092B-C50C-407E-A947-70E740481C1C}">
                  <a14:useLocalDpi xmlns:a14="http://schemas.microsoft.com/office/drawing/2010/main" val="0"/>
                </a:ext>
              </a:extLst>
            </a:blip>
            <a:srcRect l="9864"/>
            <a:stretch/>
          </p:blipFill>
          <p:spPr>
            <a:xfrm>
              <a:off x="7028613" y="1408227"/>
              <a:ext cx="2177591" cy="2415903"/>
            </a:xfrm>
            <a:prstGeom prst="rect">
              <a:avLst/>
            </a:prstGeom>
          </p:spPr>
        </p:pic>
      </p:grpSp>
    </p:spTree>
    <p:extLst>
      <p:ext uri="{BB962C8B-B14F-4D97-AF65-F5344CB8AC3E}">
        <p14:creationId xmlns:p14="http://schemas.microsoft.com/office/powerpoint/2010/main" val="1549219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A8E5B1-F7A9-4A55-98B7-51B95587274E}"/>
              </a:ext>
            </a:extLst>
          </p:cNvPr>
          <p:cNvSpPr/>
          <p:nvPr/>
        </p:nvSpPr>
        <p:spPr>
          <a:xfrm>
            <a:off x="1" y="-56346"/>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98F8D79-3788-4B24-84FB-52EF2B38A7F7}"/>
              </a:ext>
            </a:extLst>
          </p:cNvPr>
          <p:cNvSpPr txBox="1">
            <a:spLocks/>
          </p:cNvSpPr>
          <p:nvPr/>
        </p:nvSpPr>
        <p:spPr>
          <a:xfrm>
            <a:off x="1513366" y="563111"/>
            <a:ext cx="6684325" cy="8027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rPr>
              <a:t>Your Louisiana Export Team</a:t>
            </a:r>
          </a:p>
        </p:txBody>
      </p:sp>
      <p:cxnSp>
        <p:nvCxnSpPr>
          <p:cNvPr id="13" name="Straight Connector 12">
            <a:extLst>
              <a:ext uri="{FF2B5EF4-FFF2-40B4-BE49-F238E27FC236}">
                <a16:creationId xmlns:a16="http://schemas.microsoft.com/office/drawing/2014/main" id="{878769D8-9B63-483B-B2C7-14CB31C28ECD}"/>
              </a:ext>
            </a:extLst>
          </p:cNvPr>
          <p:cNvCxnSpPr>
            <a:cxnSpLocks/>
          </p:cNvCxnSpPr>
          <p:nvPr/>
        </p:nvCxnSpPr>
        <p:spPr>
          <a:xfrm>
            <a:off x="1160455" y="528256"/>
            <a:ext cx="0" cy="87245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A177A53-F016-35D9-8049-8C73D9C1DB7D}"/>
              </a:ext>
            </a:extLst>
          </p:cNvPr>
          <p:cNvGrpSpPr/>
          <p:nvPr/>
        </p:nvGrpSpPr>
        <p:grpSpPr>
          <a:xfrm>
            <a:off x="933257" y="1651539"/>
            <a:ext cx="10774823" cy="4975503"/>
            <a:chOff x="2262750" y="1651540"/>
            <a:chExt cx="8908013" cy="3785652"/>
          </a:xfrm>
        </p:grpSpPr>
        <p:sp>
          <p:nvSpPr>
            <p:cNvPr id="5" name="Rectangle 4">
              <a:extLst>
                <a:ext uri="{FF2B5EF4-FFF2-40B4-BE49-F238E27FC236}">
                  <a16:creationId xmlns:a16="http://schemas.microsoft.com/office/drawing/2014/main" id="{722E6FA7-637C-4526-A938-EB1E1F5A68A1}"/>
                </a:ext>
              </a:extLst>
            </p:cNvPr>
            <p:cNvSpPr/>
            <p:nvPr/>
          </p:nvSpPr>
          <p:spPr>
            <a:xfrm>
              <a:off x="3641680" y="1785310"/>
              <a:ext cx="2187640" cy="2616101"/>
            </a:xfrm>
            <a:prstGeom prst="rect">
              <a:avLst/>
            </a:prstGeom>
          </p:spPr>
          <p:txBody>
            <a:bodyPr wrap="square">
              <a:spAutoFit/>
            </a:bodyPr>
            <a:lstStyle/>
            <a:p>
              <a:r>
                <a:rPr lang="en-US" sz="1600" b="1">
                  <a:solidFill>
                    <a:srgbClr val="302E4A"/>
                  </a:solidFill>
                  <a:latin typeface="+mj-lt"/>
                </a:rPr>
                <a:t>Erin Butler</a:t>
              </a:r>
            </a:p>
            <a:p>
              <a:r>
                <a:rPr lang="en-US" sz="1200">
                  <a:solidFill>
                    <a:srgbClr val="302E4A"/>
                  </a:solidFill>
                  <a:latin typeface="+mj-lt"/>
                </a:rPr>
                <a:t>Director</a:t>
              </a:r>
            </a:p>
            <a:p>
              <a:r>
                <a:rPr lang="en-US" sz="1200">
                  <a:solidFill>
                    <a:srgbClr val="302E4A"/>
                  </a:solidFill>
                  <a:latin typeface="+mj-lt"/>
                </a:rPr>
                <a:t>504.264.4826</a:t>
              </a:r>
            </a:p>
            <a:p>
              <a:r>
                <a:rPr lang="en-US" sz="1200">
                  <a:solidFill>
                    <a:srgbClr val="302E4A"/>
                  </a:solidFill>
                  <a:latin typeface="+mj-lt"/>
                  <a:hlinkClick r:id="rId3"/>
                </a:rPr>
                <a:t>Erin.Butler@trade.gov</a:t>
              </a:r>
              <a:endParaRPr lang="en-US" sz="1200">
                <a:solidFill>
                  <a:srgbClr val="302E4A"/>
                </a:solidFill>
                <a:latin typeface="+mj-lt"/>
              </a:endParaRPr>
            </a:p>
            <a:p>
              <a:r>
                <a:rPr lang="en-US" sz="1200">
                  <a:solidFill>
                    <a:srgbClr val="302E4A"/>
                  </a:solidFill>
                  <a:latin typeface="+mj-lt"/>
                </a:rPr>
                <a:t>All of Louisiana</a:t>
              </a:r>
            </a:p>
            <a:p>
              <a:endParaRPr lang="en-US" sz="1200">
                <a:solidFill>
                  <a:srgbClr val="302E4A"/>
                </a:solidFill>
                <a:latin typeface="+mj-lt"/>
              </a:endParaRPr>
            </a:p>
            <a:p>
              <a:endParaRPr lang="en-US" sz="1200">
                <a:solidFill>
                  <a:srgbClr val="302E4A"/>
                </a:solidFill>
                <a:latin typeface="+mj-lt"/>
              </a:endParaRPr>
            </a:p>
            <a:p>
              <a:r>
                <a:rPr lang="en-US" sz="1600" b="1">
                  <a:solidFill>
                    <a:srgbClr val="302E4A"/>
                  </a:solidFill>
                  <a:latin typeface="+mj-lt"/>
                </a:rPr>
                <a:t>Charlotte Conerly</a:t>
              </a:r>
            </a:p>
            <a:p>
              <a:r>
                <a:rPr lang="en-US" sz="1200">
                  <a:solidFill>
                    <a:srgbClr val="302E4A"/>
                  </a:solidFill>
                  <a:latin typeface="+mj-lt"/>
                </a:rPr>
                <a:t>International Trade Specialist</a:t>
              </a:r>
            </a:p>
            <a:p>
              <a:r>
                <a:rPr lang="en-US" sz="1200">
                  <a:solidFill>
                    <a:srgbClr val="302E4A"/>
                  </a:solidFill>
                  <a:latin typeface="+mj-lt"/>
                </a:rPr>
                <a:t>504.259.6792</a:t>
              </a:r>
            </a:p>
            <a:p>
              <a:r>
                <a:rPr lang="en-US" sz="1200">
                  <a:solidFill>
                    <a:srgbClr val="302E4A"/>
                  </a:solidFill>
                  <a:latin typeface="+mj-lt"/>
                  <a:hlinkClick r:id="rId4"/>
                </a:rPr>
                <a:t>Charlotte.Conerly@trade.gov</a:t>
              </a:r>
              <a:endParaRPr lang="en-US" sz="1200">
                <a:solidFill>
                  <a:srgbClr val="302E4A"/>
                </a:solidFill>
                <a:latin typeface="+mj-lt"/>
              </a:endParaRPr>
            </a:p>
            <a:p>
              <a:r>
                <a:rPr lang="en-US" sz="1200">
                  <a:solidFill>
                    <a:srgbClr val="302E4A"/>
                  </a:solidFill>
                  <a:latin typeface="+mj-lt"/>
                </a:rPr>
                <a:t>South/Southwest Louisiana</a:t>
              </a:r>
            </a:p>
            <a:p>
              <a:endParaRPr lang="en-US" sz="1200">
                <a:solidFill>
                  <a:srgbClr val="302E4A"/>
                </a:solidFill>
                <a:latin typeface="Myriad Pro Light" panose="020B0403030403020204" pitchFamily="34" charset="0"/>
              </a:endParaRPr>
            </a:p>
          </p:txBody>
        </p:sp>
        <p:pic>
          <p:nvPicPr>
            <p:cNvPr id="1026" name="Picture 2">
              <a:extLst>
                <a:ext uri="{FF2B5EF4-FFF2-40B4-BE49-F238E27FC236}">
                  <a16:creationId xmlns:a16="http://schemas.microsoft.com/office/drawing/2014/main" id="{2A5B786F-BFA4-4B51-872F-8A12A92775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164" b="8361"/>
            <a:stretch/>
          </p:blipFill>
          <p:spPr bwMode="auto">
            <a:xfrm>
              <a:off x="2262750" y="1826366"/>
              <a:ext cx="1226592" cy="1210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C4B7843-5AED-42AD-A90F-5D066C34B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62751" y="3205326"/>
              <a:ext cx="1226593" cy="12100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6DC8B18-8981-4204-8D8F-50C0F290714F}"/>
                </a:ext>
              </a:extLst>
            </p:cNvPr>
            <p:cNvSpPr/>
            <p:nvPr/>
          </p:nvSpPr>
          <p:spPr>
            <a:xfrm>
              <a:off x="8337345" y="1651540"/>
              <a:ext cx="2833418" cy="3785652"/>
            </a:xfrm>
            <a:prstGeom prst="rect">
              <a:avLst/>
            </a:prstGeom>
          </p:spPr>
          <p:txBody>
            <a:bodyPr wrap="square">
              <a:spAutoFit/>
            </a:bodyPr>
            <a:lstStyle/>
            <a:p>
              <a:endParaRPr lang="en-US" sz="1600" b="1" dirty="0">
                <a:solidFill>
                  <a:srgbClr val="302E4A"/>
                </a:solidFill>
                <a:latin typeface="+mj-lt"/>
              </a:endParaRPr>
            </a:p>
            <a:p>
              <a:r>
                <a:rPr lang="en-US" sz="1600" b="1" dirty="0">
                  <a:solidFill>
                    <a:srgbClr val="302E4A"/>
                  </a:solidFill>
                  <a:latin typeface="+mj-lt"/>
                </a:rPr>
                <a:t>John Henry Jackson</a:t>
              </a:r>
            </a:p>
            <a:p>
              <a:r>
                <a:rPr lang="en-US" sz="1200" dirty="0">
                  <a:solidFill>
                    <a:srgbClr val="302E4A"/>
                  </a:solidFill>
                  <a:latin typeface="+mj-lt"/>
                </a:rPr>
                <a:t>Senior International Trade Specialist</a:t>
              </a:r>
            </a:p>
            <a:p>
              <a:r>
                <a:rPr lang="en-US" sz="1200" dirty="0">
                  <a:solidFill>
                    <a:srgbClr val="302E4A"/>
                  </a:solidFill>
                  <a:latin typeface="+mj-lt"/>
                </a:rPr>
                <a:t>504.313.2061</a:t>
              </a:r>
            </a:p>
            <a:p>
              <a:r>
                <a:rPr lang="en-US" sz="1200" dirty="0">
                  <a:solidFill>
                    <a:srgbClr val="302E4A"/>
                  </a:solidFill>
                  <a:latin typeface="+mj-lt"/>
                  <a:hlinkClick r:id="rId7"/>
                </a:rPr>
                <a:t>JH.Jackson@trade.gov</a:t>
              </a:r>
              <a:endParaRPr lang="en-US" sz="1200" dirty="0">
                <a:solidFill>
                  <a:srgbClr val="302E4A"/>
                </a:solidFill>
                <a:latin typeface="+mj-lt"/>
              </a:endParaRPr>
            </a:p>
            <a:p>
              <a:r>
                <a:rPr lang="en-US" sz="1200" dirty="0">
                  <a:solidFill>
                    <a:srgbClr val="302E4A"/>
                  </a:solidFill>
                  <a:latin typeface="+mj-lt"/>
                </a:rPr>
                <a:t>Baton Rouge &amp; Greater New Orleans Areas</a:t>
              </a:r>
            </a:p>
            <a:p>
              <a:endParaRPr lang="en-US" sz="1200" dirty="0">
                <a:solidFill>
                  <a:srgbClr val="302E4A"/>
                </a:solidFill>
                <a:latin typeface="+mj-lt"/>
              </a:endParaRPr>
            </a:p>
            <a:p>
              <a:endParaRPr lang="en-US" sz="1200" dirty="0">
                <a:solidFill>
                  <a:srgbClr val="302E4A"/>
                </a:solidFill>
                <a:latin typeface="+mj-lt"/>
              </a:endParaRPr>
            </a:p>
            <a:p>
              <a:r>
                <a:rPr lang="en-US" sz="1600" b="1" dirty="0">
                  <a:solidFill>
                    <a:srgbClr val="302E4A"/>
                  </a:solidFill>
                  <a:latin typeface="+mj-lt"/>
                </a:rPr>
                <a:t>Reginald Harley</a:t>
              </a:r>
            </a:p>
            <a:p>
              <a:r>
                <a:rPr lang="en-US" sz="1200" dirty="0">
                  <a:solidFill>
                    <a:srgbClr val="302E4A"/>
                  </a:solidFill>
                  <a:latin typeface="+mj-lt"/>
                </a:rPr>
                <a:t>Trade Finance Specialist</a:t>
              </a:r>
            </a:p>
            <a:p>
              <a:r>
                <a:rPr lang="en-US" sz="1200" dirty="0">
                  <a:solidFill>
                    <a:srgbClr val="302E4A"/>
                  </a:solidFill>
                  <a:latin typeface="+mj-lt"/>
                </a:rPr>
                <a:t>504.589.6685</a:t>
              </a:r>
            </a:p>
            <a:p>
              <a:r>
                <a:rPr lang="en-US" sz="1200" dirty="0">
                  <a:solidFill>
                    <a:srgbClr val="302E4A"/>
                  </a:solidFill>
                  <a:latin typeface="+mj-lt"/>
                  <a:hlinkClick r:id="rId8"/>
                </a:rPr>
                <a:t>Reginald.Harley@sba.gov</a:t>
              </a:r>
              <a:endParaRPr lang="en-US" sz="1200" dirty="0">
                <a:solidFill>
                  <a:srgbClr val="302E4A"/>
                </a:solidFill>
                <a:latin typeface="+mj-lt"/>
              </a:endParaRPr>
            </a:p>
            <a:p>
              <a:r>
                <a:rPr lang="en-US" sz="1200" dirty="0">
                  <a:solidFill>
                    <a:srgbClr val="302E4A"/>
                  </a:solidFill>
                  <a:latin typeface="+mj-lt"/>
                </a:rPr>
                <a:t>SBA Office of International Trade</a:t>
              </a:r>
            </a:p>
            <a:p>
              <a:r>
                <a:rPr lang="en-US" sz="1200" dirty="0">
                  <a:solidFill>
                    <a:srgbClr val="302E4A"/>
                  </a:solidFill>
                  <a:latin typeface="+mj-lt"/>
                </a:rPr>
                <a:t>All of Louisiana</a:t>
              </a:r>
            </a:p>
            <a:p>
              <a:endParaRPr lang="en-US" sz="1200" dirty="0">
                <a:solidFill>
                  <a:srgbClr val="302E4A"/>
                </a:solidFill>
                <a:latin typeface="+mj-lt"/>
              </a:endParaRPr>
            </a:p>
            <a:p>
              <a:endParaRPr lang="en-US" sz="1200" dirty="0">
                <a:solidFill>
                  <a:srgbClr val="302E4A"/>
                </a:solidFill>
                <a:latin typeface="+mj-lt"/>
              </a:endParaRPr>
            </a:p>
            <a:p>
              <a:endParaRPr lang="en-US" sz="1200" dirty="0">
                <a:solidFill>
                  <a:srgbClr val="302E4A"/>
                </a:solidFill>
                <a:latin typeface="+mj-lt"/>
              </a:endParaRPr>
            </a:p>
            <a:p>
              <a:endParaRPr lang="en-US" sz="1200" dirty="0">
                <a:solidFill>
                  <a:srgbClr val="302E4A"/>
                </a:solidFill>
                <a:latin typeface="+mj-lt"/>
              </a:endParaRPr>
            </a:p>
            <a:p>
              <a:endParaRPr lang="en-US" sz="1200" dirty="0">
                <a:solidFill>
                  <a:srgbClr val="302E4A"/>
                </a:solidFill>
                <a:latin typeface="Myriad Pro Light" panose="020B0403030403020204" pitchFamily="34" charset="0"/>
              </a:endParaRPr>
            </a:p>
          </p:txBody>
        </p:sp>
        <p:pic>
          <p:nvPicPr>
            <p:cNvPr id="18" name="Picture 2">
              <a:extLst>
                <a:ext uri="{FF2B5EF4-FFF2-40B4-BE49-F238E27FC236}">
                  <a16:creationId xmlns:a16="http://schemas.microsoft.com/office/drawing/2014/main" id="{EA936722-F716-40BC-8D81-6CC87163CF5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03" t="4465" r="-4703" b="20325"/>
            <a:stretch/>
          </p:blipFill>
          <p:spPr bwMode="auto">
            <a:xfrm>
              <a:off x="6967781" y="1883298"/>
              <a:ext cx="1226593" cy="12100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0736A76-00C0-43C8-B7B0-028D9F2C78B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180"/>
            <a:stretch/>
          </p:blipFill>
          <p:spPr bwMode="auto">
            <a:xfrm>
              <a:off x="7010340" y="3189326"/>
              <a:ext cx="1192156" cy="1210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9320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4598126" y="29382"/>
            <a:ext cx="7406640" cy="952786"/>
          </a:xfrm>
        </p:spPr>
        <p:txBody>
          <a:bodyPr>
            <a:noAutofit/>
          </a:bodyPr>
          <a:lstStyle/>
          <a:p>
            <a:r>
              <a:rPr lang="en-US" sz="3600">
                <a:solidFill>
                  <a:srgbClr val="296D9C"/>
                </a:solidFill>
              </a:rPr>
              <a:t>For additional questions, contact us!</a:t>
            </a:r>
          </a:p>
        </p:txBody>
      </p:sp>
      <p:sp>
        <p:nvSpPr>
          <p:cNvPr id="3" name="Rectangle 2">
            <a:extLst>
              <a:ext uri="{FF2B5EF4-FFF2-40B4-BE49-F238E27FC236}">
                <a16:creationId xmlns:a16="http://schemas.microsoft.com/office/drawing/2014/main" id="{AE8BD564-2B81-48FC-A2CB-157918FFEF40}"/>
              </a:ext>
            </a:extLst>
          </p:cNvPr>
          <p:cNvSpPr/>
          <p:nvPr/>
        </p:nvSpPr>
        <p:spPr>
          <a:xfrm>
            <a:off x="5352591" y="838475"/>
            <a:ext cx="5879983" cy="5539978"/>
          </a:xfrm>
          <a:prstGeom prst="rect">
            <a:avLst/>
          </a:prstGeom>
        </p:spPr>
        <p:txBody>
          <a:bodyPr wrap="square">
            <a:spAutoFit/>
          </a:bodyPr>
          <a:lstStyle/>
          <a:p>
            <a:r>
              <a:rPr lang="en-US" sz="2800" b="1">
                <a:solidFill>
                  <a:srgbClr val="002060"/>
                </a:solidFill>
              </a:rPr>
              <a:t>U.S. Commercial Service New Orleans</a:t>
            </a:r>
          </a:p>
          <a:p>
            <a:r>
              <a:rPr lang="en-US" sz="2400"/>
              <a:t>423 Canal St, Suite 419 </a:t>
            </a:r>
          </a:p>
          <a:p>
            <a:r>
              <a:rPr lang="en-US" sz="2400"/>
              <a:t>New Orleans, Louisiana 70130</a:t>
            </a:r>
          </a:p>
          <a:p>
            <a:r>
              <a:rPr lang="en-US" sz="2400">
                <a:solidFill>
                  <a:srgbClr val="302E4A"/>
                </a:solidFill>
                <a:hlinkClick r:id="rId3"/>
              </a:rPr>
              <a:t>Office.NewOrleans@trade.gov</a:t>
            </a:r>
            <a:endParaRPr lang="en-US" sz="2400">
              <a:solidFill>
                <a:srgbClr val="302E4A"/>
              </a:solidFill>
            </a:endParaRPr>
          </a:p>
          <a:p>
            <a:endParaRPr lang="en-US" sz="2400" b="1">
              <a:solidFill>
                <a:srgbClr val="302E4A"/>
              </a:solidFill>
            </a:endParaRPr>
          </a:p>
          <a:p>
            <a:endParaRPr lang="en-US" sz="2400" b="1">
              <a:solidFill>
                <a:srgbClr val="302E4A"/>
              </a:solidFill>
            </a:endParaRPr>
          </a:p>
          <a:p>
            <a:endParaRPr lang="en-US" sz="2400">
              <a:solidFill>
                <a:srgbClr val="302E4A"/>
              </a:solidFill>
            </a:endParaRPr>
          </a:p>
          <a:p>
            <a:endParaRPr lang="en-US" sz="2400">
              <a:solidFill>
                <a:srgbClr val="302E4A"/>
              </a:solidFill>
            </a:endParaRPr>
          </a:p>
          <a:p>
            <a:endParaRPr lang="en-US" sz="2400">
              <a:solidFill>
                <a:srgbClr val="302E4A"/>
              </a:solidFill>
            </a:endParaRPr>
          </a:p>
          <a:p>
            <a:endParaRPr lang="en-US" sz="2400">
              <a:solidFill>
                <a:srgbClr val="302E4A"/>
              </a:solidFill>
            </a:endParaRPr>
          </a:p>
          <a:p>
            <a:endParaRPr lang="en-US" sz="2400">
              <a:solidFill>
                <a:srgbClr val="302E4A"/>
              </a:solidFill>
            </a:endParaRPr>
          </a:p>
          <a:p>
            <a:endParaRPr lang="en-US" sz="1600">
              <a:solidFill>
                <a:srgbClr val="302E4A"/>
              </a:solidFill>
              <a:latin typeface="+mj-lt"/>
            </a:endParaRPr>
          </a:p>
          <a:p>
            <a:pPr algn="ctr"/>
            <a:r>
              <a:rPr lang="en-US" sz="2800" b="1">
                <a:solidFill>
                  <a:srgbClr val="002060"/>
                </a:solidFill>
              </a:rPr>
              <a:t>Find your local office: </a:t>
            </a:r>
          </a:p>
          <a:p>
            <a:pPr algn="ctr"/>
            <a:r>
              <a:rPr lang="en-US">
                <a:solidFill>
                  <a:srgbClr val="302E4A"/>
                </a:solidFill>
              </a:rPr>
              <a:t>https://www.trade.gov/commercial-services-offices-us</a:t>
            </a:r>
          </a:p>
          <a:p>
            <a:endParaRPr lang="en-US" sz="1200">
              <a:solidFill>
                <a:srgbClr val="302E4A"/>
              </a:solidFill>
              <a:latin typeface="Myriad Pro Light" panose="020B0403030403020204" pitchFamily="34" charset="0"/>
            </a:endParaRPr>
          </a:p>
          <a:p>
            <a:endParaRPr lang="en-US" sz="1200">
              <a:solidFill>
                <a:srgbClr val="302E4A"/>
              </a:solidFill>
              <a:latin typeface="Myriad Pro Light" panose="020B0403030403020204" pitchFamily="34" charset="0"/>
            </a:endParaRPr>
          </a:p>
        </p:txBody>
      </p:sp>
      <p:pic>
        <p:nvPicPr>
          <p:cNvPr id="5" name="Picture 4">
            <a:extLst>
              <a:ext uri="{FF2B5EF4-FFF2-40B4-BE49-F238E27FC236}">
                <a16:creationId xmlns:a16="http://schemas.microsoft.com/office/drawing/2014/main" id="{99526F03-7179-498B-B3C0-1236B89BA2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217121"/>
            <a:ext cx="3602257" cy="5863168"/>
          </a:xfrm>
          <a:prstGeom prst="rect">
            <a:avLst/>
          </a:prstGeom>
        </p:spPr>
      </p:pic>
      <p:sp>
        <p:nvSpPr>
          <p:cNvPr id="6" name="Rectangle 5">
            <a:extLst>
              <a:ext uri="{FF2B5EF4-FFF2-40B4-BE49-F238E27FC236}">
                <a16:creationId xmlns:a16="http://schemas.microsoft.com/office/drawing/2014/main" id="{D0D85FCA-87F0-4011-B51D-3861309A4E2E}"/>
              </a:ext>
            </a:extLst>
          </p:cNvPr>
          <p:cNvSpPr/>
          <p:nvPr/>
        </p:nvSpPr>
        <p:spPr>
          <a:xfrm>
            <a:off x="-13683" y="198267"/>
            <a:ext cx="3615941" cy="5863168"/>
          </a:xfrm>
          <a:prstGeom prst="rect">
            <a:avLst/>
          </a:prstGeom>
          <a:solidFill>
            <a:srgbClr val="296D9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8206A495-3D3F-4A01-B82E-52D0A88CC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431" y="2850930"/>
            <a:ext cx="1156139" cy="1156139"/>
          </a:xfrm>
          <a:prstGeom prst="rect">
            <a:avLst/>
          </a:prstGeom>
        </p:spPr>
      </p:pic>
      <p:pic>
        <p:nvPicPr>
          <p:cNvPr id="1026" name="Picture 2" descr="Circle, twitter icon - Free download on Iconfinder">
            <a:extLst>
              <a:ext uri="{FF2B5EF4-FFF2-40B4-BE49-F238E27FC236}">
                <a16:creationId xmlns:a16="http://schemas.microsoft.com/office/drawing/2014/main" id="{556C6083-310C-421D-B722-A19756EE2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3556" y="4255758"/>
            <a:ext cx="1073888" cy="10738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217513E-C07F-4479-B0B0-3CBEEFB3D390}"/>
              </a:ext>
            </a:extLst>
          </p:cNvPr>
          <p:cNvSpPr txBox="1"/>
          <p:nvPr/>
        </p:nvSpPr>
        <p:spPr>
          <a:xfrm>
            <a:off x="6441743" y="3198166"/>
            <a:ext cx="4790831" cy="523220"/>
          </a:xfrm>
          <a:prstGeom prst="rect">
            <a:avLst/>
          </a:prstGeom>
          <a:noFill/>
        </p:spPr>
        <p:txBody>
          <a:bodyPr wrap="square" rtlCol="0">
            <a:spAutoFit/>
          </a:bodyPr>
          <a:lstStyle/>
          <a:p>
            <a:r>
              <a:rPr lang="en-US" sz="2800" b="1">
                <a:solidFill>
                  <a:srgbClr val="002060"/>
                </a:solidFill>
              </a:rPr>
              <a:t>linkedin.com/in/</a:t>
            </a:r>
            <a:r>
              <a:rPr lang="en-US" sz="2800" b="1" err="1">
                <a:solidFill>
                  <a:srgbClr val="002060"/>
                </a:solidFill>
              </a:rPr>
              <a:t>csneworleans</a:t>
            </a:r>
            <a:endParaRPr lang="en-US" sz="2800" b="1">
              <a:solidFill>
                <a:srgbClr val="002060"/>
              </a:solidFill>
            </a:endParaRPr>
          </a:p>
        </p:txBody>
      </p:sp>
      <p:sp>
        <p:nvSpPr>
          <p:cNvPr id="9" name="Rectangle 8">
            <a:extLst>
              <a:ext uri="{FF2B5EF4-FFF2-40B4-BE49-F238E27FC236}">
                <a16:creationId xmlns:a16="http://schemas.microsoft.com/office/drawing/2014/main" id="{96C76977-856E-488D-AF7B-7FDDFE36F46F}"/>
              </a:ext>
            </a:extLst>
          </p:cNvPr>
          <p:cNvSpPr/>
          <p:nvPr/>
        </p:nvSpPr>
        <p:spPr>
          <a:xfrm>
            <a:off x="6441743" y="4507019"/>
            <a:ext cx="2704458" cy="523220"/>
          </a:xfrm>
          <a:prstGeom prst="rect">
            <a:avLst/>
          </a:prstGeom>
        </p:spPr>
        <p:txBody>
          <a:bodyPr wrap="none">
            <a:spAutoFit/>
          </a:bodyPr>
          <a:lstStyle/>
          <a:p>
            <a:r>
              <a:rPr lang="en-US" sz="2800" b="1" u="sng">
                <a:solidFill>
                  <a:srgbClr val="002060"/>
                </a:solidFill>
                <a:hlinkClick r:id="rId7">
                  <a:extLst>
                    <a:ext uri="{A12FA001-AC4F-418D-AE19-62706E023703}">
                      <ahyp:hlinkClr xmlns:ahyp="http://schemas.microsoft.com/office/drawing/2018/hyperlinkcolor" val="tx"/>
                    </a:ext>
                  </a:extLst>
                </a:hlinkClick>
              </a:rPr>
              <a:t>@CSNewOrleans</a:t>
            </a:r>
            <a:endParaRPr lang="en-US" sz="2800" b="1">
              <a:solidFill>
                <a:srgbClr val="002060"/>
              </a:solidFill>
            </a:endParaRPr>
          </a:p>
        </p:txBody>
      </p:sp>
    </p:spTree>
    <p:extLst>
      <p:ext uri="{BB962C8B-B14F-4D97-AF65-F5344CB8AC3E}">
        <p14:creationId xmlns:p14="http://schemas.microsoft.com/office/powerpoint/2010/main" val="288060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1326FAF-9140-432F-9AB4-5D86C13D84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9A8969F-73B3-4502-B3D2-E0463E9CC0FB}"/>
              </a:ext>
            </a:extLst>
          </p:cNvPr>
          <p:cNvSpPr/>
          <p:nvPr/>
        </p:nvSpPr>
        <p:spPr>
          <a:xfrm>
            <a:off x="-2" y="0"/>
            <a:ext cx="12192001" cy="6858000"/>
          </a:xfrm>
          <a:prstGeom prst="rect">
            <a:avLst/>
          </a:prstGeom>
          <a:solidFill>
            <a:srgbClr val="296D9C">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F6212-DCE2-4FDB-AA0A-18F6E12FBF67}"/>
              </a:ext>
            </a:extLst>
          </p:cNvPr>
          <p:cNvSpPr/>
          <p:nvPr/>
        </p:nvSpPr>
        <p:spPr>
          <a:xfrm>
            <a:off x="-2" y="3440116"/>
            <a:ext cx="12191999" cy="1737965"/>
          </a:xfrm>
          <a:prstGeom prst="rect">
            <a:avLst/>
          </a:prstGeom>
          <a:solidFill>
            <a:srgbClr val="296D9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16290BA-5D81-44E4-AB18-5AB88B54289D}"/>
              </a:ext>
            </a:extLst>
          </p:cNvPr>
          <p:cNvCxnSpPr>
            <a:cxnSpLocks/>
          </p:cNvCxnSpPr>
          <p:nvPr/>
        </p:nvCxnSpPr>
        <p:spPr>
          <a:xfrm>
            <a:off x="1521961" y="3858936"/>
            <a:ext cx="0" cy="102837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2008FC5-8A48-48C9-B99A-4B37529203FB}"/>
              </a:ext>
            </a:extLst>
          </p:cNvPr>
          <p:cNvSpPr txBox="1">
            <a:spLocks/>
          </p:cNvSpPr>
          <p:nvPr/>
        </p:nvSpPr>
        <p:spPr>
          <a:xfrm>
            <a:off x="1580202" y="3802683"/>
            <a:ext cx="9335558" cy="665119"/>
          </a:xfrm>
          <a:prstGeom prst="rect">
            <a:avLst/>
          </a:prstGeom>
        </p:spPr>
        <p:txBody>
          <a:bodyPr vert="horz" lIns="109728" tIns="54864" rIns="109728" bIns="54864"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a:solidFill>
                  <a:schemeClr val="bg1"/>
                </a:solidFill>
              </a:rPr>
              <a:t>Why Exports Matter</a:t>
            </a:r>
          </a:p>
        </p:txBody>
      </p:sp>
      <p:sp>
        <p:nvSpPr>
          <p:cNvPr id="8" name="Title 1">
            <a:extLst>
              <a:ext uri="{FF2B5EF4-FFF2-40B4-BE49-F238E27FC236}">
                <a16:creationId xmlns:a16="http://schemas.microsoft.com/office/drawing/2014/main" id="{6D193A54-825C-45CE-8432-BB61431BD1C6}"/>
              </a:ext>
            </a:extLst>
          </p:cNvPr>
          <p:cNvSpPr txBox="1">
            <a:spLocks/>
          </p:cNvSpPr>
          <p:nvPr/>
        </p:nvSpPr>
        <p:spPr>
          <a:xfrm>
            <a:off x="1612453" y="4550601"/>
            <a:ext cx="10489052" cy="441689"/>
          </a:xfrm>
          <a:prstGeom prst="rect">
            <a:avLst/>
          </a:prstGeom>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400">
              <a:solidFill>
                <a:schemeClr val="bg1"/>
              </a:solidFill>
              <a:cs typeface="Calibri Light"/>
            </a:endParaRPr>
          </a:p>
        </p:txBody>
      </p:sp>
      <p:sp>
        <p:nvSpPr>
          <p:cNvPr id="9" name="Title 1">
            <a:extLst>
              <a:ext uri="{FF2B5EF4-FFF2-40B4-BE49-F238E27FC236}">
                <a16:creationId xmlns:a16="http://schemas.microsoft.com/office/drawing/2014/main" id="{F2E55644-942F-44C9-919B-43E286085279}"/>
              </a:ext>
            </a:extLst>
          </p:cNvPr>
          <p:cNvSpPr txBox="1">
            <a:spLocks/>
          </p:cNvSpPr>
          <p:nvPr/>
        </p:nvSpPr>
        <p:spPr>
          <a:xfrm>
            <a:off x="1607712" y="4230149"/>
            <a:ext cx="10048866" cy="646427"/>
          </a:xfrm>
          <a:prstGeom prst="rect">
            <a:avLst/>
          </a:prstGeom>
        </p:spPr>
        <p:txBody>
          <a:bodyPr vert="horz" lIns="109728" tIns="54864" rIns="109728" bIns="5486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solidFill>
                  <a:schemeClr val="bg1"/>
                </a:solidFill>
              </a:rPr>
              <a:t>More than </a:t>
            </a:r>
            <a:r>
              <a:rPr lang="en-US" sz="2400" b="1" dirty="0">
                <a:solidFill>
                  <a:schemeClr val="bg1"/>
                </a:solidFill>
              </a:rPr>
              <a:t>70% </a:t>
            </a:r>
            <a:r>
              <a:rPr lang="en-US" sz="2400" dirty="0">
                <a:solidFill>
                  <a:schemeClr val="bg1"/>
                </a:solidFill>
              </a:rPr>
              <a:t>of the world's purchasing power is </a:t>
            </a:r>
            <a:r>
              <a:rPr lang="en-US" sz="2400" b="1" dirty="0">
                <a:solidFill>
                  <a:schemeClr val="bg1"/>
                </a:solidFill>
              </a:rPr>
              <a:t>outside</a:t>
            </a:r>
            <a:r>
              <a:rPr lang="en-US" sz="2400" dirty="0">
                <a:solidFill>
                  <a:schemeClr val="bg1"/>
                </a:solidFill>
              </a:rPr>
              <a:t> of the United States. </a:t>
            </a:r>
            <a:endParaRPr lang="en-US" sz="2400" dirty="0">
              <a:solidFill>
                <a:schemeClr val="bg1"/>
              </a:solidFill>
              <a:ea typeface="+mj-lt"/>
              <a:cs typeface="+mj-lt"/>
            </a:endParaRPr>
          </a:p>
        </p:txBody>
      </p:sp>
    </p:spTree>
    <p:extLst>
      <p:ext uri="{BB962C8B-B14F-4D97-AF65-F5344CB8AC3E}">
        <p14:creationId xmlns:p14="http://schemas.microsoft.com/office/powerpoint/2010/main" val="368604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B492B-725F-A37C-C637-DF7A2D7F010C}"/>
              </a:ext>
            </a:extLst>
          </p:cNvPr>
          <p:cNvSpPr/>
          <p:nvPr/>
        </p:nvSpPr>
        <p:spPr>
          <a:xfrm>
            <a:off x="3928533" y="6209728"/>
            <a:ext cx="6220178" cy="61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E93F019-1474-4D65-A8A1-B2E159F93D5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28D0B60-6D8E-48E3-89F2-C2DC8508266E}"/>
              </a:ext>
            </a:extLst>
          </p:cNvPr>
          <p:cNvGrpSpPr/>
          <p:nvPr/>
        </p:nvGrpSpPr>
        <p:grpSpPr>
          <a:xfrm>
            <a:off x="4801228" y="671098"/>
            <a:ext cx="6983751" cy="4963353"/>
            <a:chOff x="4588778" y="1580200"/>
            <a:chExt cx="6983751" cy="4963353"/>
          </a:xfrm>
        </p:grpSpPr>
        <p:pic>
          <p:nvPicPr>
            <p:cNvPr id="18" name="Picture 17">
              <a:extLst>
                <a:ext uri="{FF2B5EF4-FFF2-40B4-BE49-F238E27FC236}">
                  <a16:creationId xmlns:a16="http://schemas.microsoft.com/office/drawing/2014/main" id="{455A08A5-4AB1-4FA5-BB47-CC4B3E6A28F1}"/>
                </a:ext>
              </a:extLst>
            </p:cNvPr>
            <p:cNvPicPr>
              <a:picLocks noChangeAspect="1"/>
            </p:cNvPicPr>
            <p:nvPr/>
          </p:nvPicPr>
          <p:blipFill>
            <a:blip r:embed="rId3"/>
            <a:stretch>
              <a:fillRect/>
            </a:stretch>
          </p:blipFill>
          <p:spPr>
            <a:xfrm>
              <a:off x="4588778" y="1580200"/>
              <a:ext cx="6983751" cy="4963353"/>
            </a:xfrm>
            <a:prstGeom prst="rect">
              <a:avLst/>
            </a:prstGeom>
          </p:spPr>
        </p:pic>
        <p:sp>
          <p:nvSpPr>
            <p:cNvPr id="21" name="Rectangle 20">
              <a:extLst>
                <a:ext uri="{FF2B5EF4-FFF2-40B4-BE49-F238E27FC236}">
                  <a16:creationId xmlns:a16="http://schemas.microsoft.com/office/drawing/2014/main" id="{95DE1041-3219-403D-8714-3F262B8FF271}"/>
                </a:ext>
              </a:extLst>
            </p:cNvPr>
            <p:cNvSpPr/>
            <p:nvPr/>
          </p:nvSpPr>
          <p:spPr>
            <a:xfrm>
              <a:off x="4681057" y="4102134"/>
              <a:ext cx="216726" cy="276999"/>
            </a:xfrm>
            <a:prstGeom prst="rect">
              <a:avLst/>
            </a:prstGeom>
          </p:spPr>
          <p:txBody>
            <a:bodyPr wrap="none">
              <a:spAutoFit/>
            </a:bodyPr>
            <a:lstStyle/>
            <a:p>
              <a:r>
                <a:rPr lang="en-US" sz="1200" b="1">
                  <a:solidFill>
                    <a:schemeClr val="bg1"/>
                  </a:solidFill>
                  <a:latin typeface="Myriad Pro Light" panose="020B0403030403020204" pitchFamily="34" charset="0"/>
                </a:rPr>
                <a:t> </a:t>
              </a:r>
              <a:endParaRPr lang="en-US" sz="1200">
                <a:solidFill>
                  <a:schemeClr val="bg1"/>
                </a:solidFill>
                <a:latin typeface="Myriad Pro Light" panose="020B0403030403020204" pitchFamily="34" charset="0"/>
              </a:endParaRPr>
            </a:p>
          </p:txBody>
        </p:sp>
        <p:sp>
          <p:nvSpPr>
            <p:cNvPr id="33" name="Oval 32">
              <a:extLst>
                <a:ext uri="{FF2B5EF4-FFF2-40B4-BE49-F238E27FC236}">
                  <a16:creationId xmlns:a16="http://schemas.microsoft.com/office/drawing/2014/main" id="{A9EF06CA-D15B-455D-B932-075A325CF1C8}"/>
                </a:ext>
              </a:extLst>
            </p:cNvPr>
            <p:cNvSpPr/>
            <p:nvPr/>
          </p:nvSpPr>
          <p:spPr>
            <a:xfrm>
              <a:off x="5587533" y="4278804"/>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BF71CF7-D8BC-41A3-860B-032B9525B590}"/>
                </a:ext>
              </a:extLst>
            </p:cNvPr>
            <p:cNvSpPr/>
            <p:nvPr/>
          </p:nvSpPr>
          <p:spPr>
            <a:xfrm>
              <a:off x="7743038" y="3765313"/>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ADF603B-1C98-48E4-AD23-4AE0BE4672B9}"/>
                </a:ext>
              </a:extLst>
            </p:cNvPr>
            <p:cNvSpPr/>
            <p:nvPr/>
          </p:nvSpPr>
          <p:spPr>
            <a:xfrm>
              <a:off x="7998972" y="3997016"/>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71729B46-09A9-4284-8EE5-934FC12B6120}"/>
                </a:ext>
              </a:extLst>
            </p:cNvPr>
            <p:cNvSpPr/>
            <p:nvPr/>
          </p:nvSpPr>
          <p:spPr>
            <a:xfrm>
              <a:off x="9712227" y="4255944"/>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5F0C4E0-C5FE-4205-83C1-14D753BE10AB}"/>
                </a:ext>
              </a:extLst>
            </p:cNvPr>
            <p:cNvSpPr/>
            <p:nvPr/>
          </p:nvSpPr>
          <p:spPr>
            <a:xfrm>
              <a:off x="9196642" y="4836928"/>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CB8C613-CD51-4626-BA95-6D01C42C9DF5}"/>
                </a:ext>
              </a:extLst>
            </p:cNvPr>
            <p:cNvSpPr/>
            <p:nvPr/>
          </p:nvSpPr>
          <p:spPr>
            <a:xfrm>
              <a:off x="10104946" y="4329894"/>
              <a:ext cx="45719" cy="45719"/>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0C8C6986-82F0-4686-9A53-8CAFF28164F9}"/>
              </a:ext>
            </a:extLst>
          </p:cNvPr>
          <p:cNvSpPr/>
          <p:nvPr/>
        </p:nvSpPr>
        <p:spPr>
          <a:xfrm>
            <a:off x="0" y="0"/>
            <a:ext cx="4121719" cy="6858000"/>
          </a:xfrm>
          <a:prstGeom prst="rect">
            <a:avLst/>
          </a:prstGeom>
          <a:solidFill>
            <a:srgbClr val="4982AA"/>
          </a:solidFill>
          <a:ln>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A4D03A6-1B53-4C47-91CD-A8E3F7113846}"/>
              </a:ext>
            </a:extLst>
          </p:cNvPr>
          <p:cNvSpPr txBox="1">
            <a:spLocks/>
          </p:cNvSpPr>
          <p:nvPr/>
        </p:nvSpPr>
        <p:spPr>
          <a:xfrm>
            <a:off x="303107" y="1456130"/>
            <a:ext cx="3724691" cy="183068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a:solidFill>
                  <a:schemeClr val="bg1"/>
                </a:solidFill>
              </a:rPr>
              <a:t>With only 12% of our GDP generated by exports…</a:t>
            </a:r>
          </a:p>
          <a:p>
            <a:pPr algn="l"/>
            <a:endParaRPr lang="en-US" sz="3200">
              <a:solidFill>
                <a:srgbClr val="296D9C"/>
              </a:solidFill>
              <a:latin typeface="Myriad Pro Light" panose="020B0403030403020204" pitchFamily="34" charset="0"/>
            </a:endParaRPr>
          </a:p>
          <a:p>
            <a:pPr algn="l"/>
            <a:r>
              <a:rPr lang="en-US" sz="2400" b="1">
                <a:solidFill>
                  <a:schemeClr val="bg1"/>
                </a:solidFill>
                <a:latin typeface="+mn-lt"/>
              </a:rPr>
              <a:t>It’s safe to say we have a lot of </a:t>
            </a:r>
            <a:r>
              <a:rPr lang="en-US" sz="2400" b="1" u="sng">
                <a:solidFill>
                  <a:schemeClr val="bg1"/>
                </a:solidFill>
                <a:latin typeface="+mn-lt"/>
              </a:rPr>
              <a:t>room for growth.</a:t>
            </a:r>
            <a:endParaRPr lang="en-US" sz="4800" b="1" u="sng">
              <a:solidFill>
                <a:schemeClr val="bg1"/>
              </a:solidFill>
              <a:latin typeface="+mn-lt"/>
            </a:endParaRPr>
          </a:p>
        </p:txBody>
      </p:sp>
      <p:sp>
        <p:nvSpPr>
          <p:cNvPr id="39" name="Rectangle 38">
            <a:extLst>
              <a:ext uri="{FF2B5EF4-FFF2-40B4-BE49-F238E27FC236}">
                <a16:creationId xmlns:a16="http://schemas.microsoft.com/office/drawing/2014/main" id="{2BAB33DC-7504-435B-9695-56AD1AD9A248}"/>
              </a:ext>
            </a:extLst>
          </p:cNvPr>
          <p:cNvSpPr/>
          <p:nvPr/>
        </p:nvSpPr>
        <p:spPr>
          <a:xfrm>
            <a:off x="6626693" y="6348600"/>
            <a:ext cx="3845534" cy="338554"/>
          </a:xfrm>
          <a:prstGeom prst="rect">
            <a:avLst/>
          </a:prstGeom>
        </p:spPr>
        <p:txBody>
          <a:bodyPr wrap="square">
            <a:spAutoFit/>
          </a:bodyPr>
          <a:lstStyle/>
          <a:p>
            <a:r>
              <a:rPr lang="en-US" sz="1600" b="1">
                <a:solidFill>
                  <a:srgbClr val="4982AA"/>
                </a:solidFill>
              </a:rPr>
              <a:t>Exports of goods &amp; services (% GDP)</a:t>
            </a:r>
          </a:p>
        </p:txBody>
      </p:sp>
      <p:sp>
        <p:nvSpPr>
          <p:cNvPr id="40" name="Rectangle 39">
            <a:extLst>
              <a:ext uri="{FF2B5EF4-FFF2-40B4-BE49-F238E27FC236}">
                <a16:creationId xmlns:a16="http://schemas.microsoft.com/office/drawing/2014/main" id="{B342E6BF-0D26-4F99-BB75-5482EB231C7F}"/>
              </a:ext>
            </a:extLst>
          </p:cNvPr>
          <p:cNvSpPr/>
          <p:nvPr/>
        </p:nvSpPr>
        <p:spPr>
          <a:xfrm>
            <a:off x="5386285" y="6605088"/>
            <a:ext cx="5985481" cy="246221"/>
          </a:xfrm>
          <a:prstGeom prst="rect">
            <a:avLst/>
          </a:prstGeom>
        </p:spPr>
        <p:txBody>
          <a:bodyPr wrap="square">
            <a:spAutoFit/>
          </a:bodyPr>
          <a:lstStyle/>
          <a:p>
            <a:pPr algn="ctr"/>
            <a:r>
              <a:rPr lang="en-US" sz="1000">
                <a:ln w="1905">
                  <a:noFill/>
                </a:ln>
                <a:solidFill>
                  <a:schemeClr val="bg1">
                    <a:lumMod val="65000"/>
                  </a:schemeClr>
                </a:solidFill>
                <a:latin typeface="+mj-lt"/>
              </a:rPr>
              <a:t>Source: </a:t>
            </a:r>
            <a:r>
              <a:rPr lang="en-US" sz="1000" err="1">
                <a:ln w="1905">
                  <a:noFill/>
                </a:ln>
                <a:solidFill>
                  <a:schemeClr val="bg1">
                    <a:lumMod val="65000"/>
                  </a:schemeClr>
                </a:solidFill>
                <a:latin typeface="+mj-lt"/>
              </a:rPr>
              <a:t>WorldBank</a:t>
            </a:r>
            <a:r>
              <a:rPr lang="en-US" sz="1000">
                <a:ln w="1905">
                  <a:noFill/>
                </a:ln>
                <a:solidFill>
                  <a:schemeClr val="bg1">
                    <a:lumMod val="65000"/>
                  </a:schemeClr>
                </a:solidFill>
                <a:latin typeface="+mj-lt"/>
              </a:rPr>
              <a:t> 2017</a:t>
            </a:r>
          </a:p>
        </p:txBody>
      </p:sp>
      <p:cxnSp>
        <p:nvCxnSpPr>
          <p:cNvPr id="41" name="Straight Connector 40">
            <a:extLst>
              <a:ext uri="{FF2B5EF4-FFF2-40B4-BE49-F238E27FC236}">
                <a16:creationId xmlns:a16="http://schemas.microsoft.com/office/drawing/2014/main" id="{8E360B4A-55EA-4886-91EE-E2AF94834B47}"/>
              </a:ext>
            </a:extLst>
          </p:cNvPr>
          <p:cNvCxnSpPr>
            <a:cxnSpLocks/>
          </p:cNvCxnSpPr>
          <p:nvPr/>
        </p:nvCxnSpPr>
        <p:spPr>
          <a:xfrm>
            <a:off x="274374" y="1694410"/>
            <a:ext cx="0" cy="156416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F40E51-9C26-407D-839B-34C426900905}"/>
              </a:ext>
            </a:extLst>
          </p:cNvPr>
          <p:cNvCxnSpPr>
            <a:cxnSpLocks/>
          </p:cNvCxnSpPr>
          <p:nvPr/>
        </p:nvCxnSpPr>
        <p:spPr>
          <a:xfrm flipH="1" flipV="1">
            <a:off x="4612395" y="1845927"/>
            <a:ext cx="1160287" cy="520840"/>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F912630-D17A-49E3-A037-0EE26FC9C922}"/>
              </a:ext>
            </a:extLst>
          </p:cNvPr>
          <p:cNvSpPr/>
          <p:nvPr/>
        </p:nvSpPr>
        <p:spPr>
          <a:xfrm>
            <a:off x="5764830" y="2322831"/>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3487C59-204A-489A-902A-55F1E81EB97A}"/>
              </a:ext>
            </a:extLst>
          </p:cNvPr>
          <p:cNvSpPr/>
          <p:nvPr/>
        </p:nvSpPr>
        <p:spPr>
          <a:xfrm>
            <a:off x="4308723" y="940437"/>
            <a:ext cx="579005" cy="369332"/>
          </a:xfrm>
          <a:prstGeom prst="rect">
            <a:avLst/>
          </a:prstGeom>
        </p:spPr>
        <p:txBody>
          <a:bodyPr wrap="none">
            <a:spAutoFit/>
          </a:bodyPr>
          <a:lstStyle/>
          <a:p>
            <a:pPr algn="ctr"/>
            <a:r>
              <a:rPr lang="en-US">
                <a:solidFill>
                  <a:srgbClr val="4982AA"/>
                </a:solidFill>
                <a:latin typeface="+mj-lt"/>
              </a:rPr>
              <a:t>32%</a:t>
            </a:r>
          </a:p>
        </p:txBody>
      </p:sp>
      <p:cxnSp>
        <p:nvCxnSpPr>
          <p:cNvPr id="43" name="Straight Connector 42">
            <a:extLst>
              <a:ext uri="{FF2B5EF4-FFF2-40B4-BE49-F238E27FC236}">
                <a16:creationId xmlns:a16="http://schemas.microsoft.com/office/drawing/2014/main" id="{4544ED0E-3EC9-4052-97BD-F656103E16E9}"/>
              </a:ext>
            </a:extLst>
          </p:cNvPr>
          <p:cNvCxnSpPr>
            <a:cxnSpLocks/>
            <a:endCxn id="44" idx="4"/>
          </p:cNvCxnSpPr>
          <p:nvPr/>
        </p:nvCxnSpPr>
        <p:spPr>
          <a:xfrm flipV="1">
            <a:off x="4612395" y="1488602"/>
            <a:ext cx="0" cy="357667"/>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E5C0E4A-779F-40E2-A380-A70C6976B5F2}"/>
              </a:ext>
            </a:extLst>
          </p:cNvPr>
          <p:cNvSpPr/>
          <p:nvPr/>
        </p:nvSpPr>
        <p:spPr>
          <a:xfrm>
            <a:off x="4220756" y="750505"/>
            <a:ext cx="783278" cy="738097"/>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0DEBFA-9C48-42CD-B620-E351C9400583}"/>
              </a:ext>
            </a:extLst>
          </p:cNvPr>
          <p:cNvSpPr/>
          <p:nvPr/>
        </p:nvSpPr>
        <p:spPr>
          <a:xfrm>
            <a:off x="5024993" y="922046"/>
            <a:ext cx="876266" cy="369332"/>
          </a:xfrm>
          <a:prstGeom prst="rect">
            <a:avLst/>
          </a:prstGeom>
        </p:spPr>
        <p:txBody>
          <a:bodyPr wrap="none">
            <a:spAutoFit/>
          </a:bodyPr>
          <a:lstStyle/>
          <a:p>
            <a:pPr algn="ctr"/>
            <a:r>
              <a:rPr lang="en-US">
                <a:solidFill>
                  <a:srgbClr val="4982AA"/>
                </a:solidFill>
                <a:latin typeface="+mj-lt"/>
              </a:rPr>
              <a:t>Canada</a:t>
            </a:r>
          </a:p>
        </p:txBody>
      </p:sp>
      <p:cxnSp>
        <p:nvCxnSpPr>
          <p:cNvPr id="53" name="Straight Connector 52">
            <a:extLst>
              <a:ext uri="{FF2B5EF4-FFF2-40B4-BE49-F238E27FC236}">
                <a16:creationId xmlns:a16="http://schemas.microsoft.com/office/drawing/2014/main" id="{C446A0EF-866C-4CAE-ACC3-217B474CC3E7}"/>
              </a:ext>
            </a:extLst>
          </p:cNvPr>
          <p:cNvCxnSpPr/>
          <p:nvPr/>
        </p:nvCxnSpPr>
        <p:spPr>
          <a:xfrm>
            <a:off x="5066990" y="1255697"/>
            <a:ext cx="843832"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201BAE-D0D7-4851-B297-458BEB87B094}"/>
              </a:ext>
            </a:extLst>
          </p:cNvPr>
          <p:cNvCxnSpPr>
            <a:cxnSpLocks/>
          </p:cNvCxnSpPr>
          <p:nvPr/>
        </p:nvCxnSpPr>
        <p:spPr>
          <a:xfrm flipV="1">
            <a:off x="4746214" y="3927826"/>
            <a:ext cx="0" cy="386557"/>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40DA733B-F0C5-4183-90D6-E96FD184882F}"/>
              </a:ext>
            </a:extLst>
          </p:cNvPr>
          <p:cNvGrpSpPr/>
          <p:nvPr/>
        </p:nvGrpSpPr>
        <p:grpSpPr>
          <a:xfrm>
            <a:off x="4502722" y="3413380"/>
            <a:ext cx="2172695" cy="1442298"/>
            <a:chOff x="4502722" y="3413380"/>
            <a:chExt cx="2172695" cy="1442298"/>
          </a:xfrm>
        </p:grpSpPr>
        <p:sp>
          <p:nvSpPr>
            <p:cNvPr id="42" name="Rectangle 41">
              <a:extLst>
                <a:ext uri="{FF2B5EF4-FFF2-40B4-BE49-F238E27FC236}">
                  <a16:creationId xmlns:a16="http://schemas.microsoft.com/office/drawing/2014/main" id="{78FA6F3A-23B6-4F47-BF63-5E8B365B011A}"/>
                </a:ext>
              </a:extLst>
            </p:cNvPr>
            <p:cNvSpPr/>
            <p:nvPr/>
          </p:nvSpPr>
          <p:spPr>
            <a:xfrm>
              <a:off x="4526698" y="4427019"/>
              <a:ext cx="494046" cy="307777"/>
            </a:xfrm>
            <a:prstGeom prst="rect">
              <a:avLst/>
            </a:prstGeom>
          </p:spPr>
          <p:txBody>
            <a:bodyPr wrap="none">
              <a:spAutoFit/>
            </a:bodyPr>
            <a:lstStyle/>
            <a:p>
              <a:pPr algn="ctr"/>
              <a:r>
                <a:rPr lang="en-US" sz="1400">
                  <a:solidFill>
                    <a:srgbClr val="4982AA"/>
                  </a:solidFill>
                  <a:latin typeface="+mj-lt"/>
                </a:rPr>
                <a:t>12%</a:t>
              </a:r>
            </a:p>
          </p:txBody>
        </p:sp>
        <p:sp>
          <p:nvSpPr>
            <p:cNvPr id="54" name="Oval 53">
              <a:extLst>
                <a:ext uri="{FF2B5EF4-FFF2-40B4-BE49-F238E27FC236}">
                  <a16:creationId xmlns:a16="http://schemas.microsoft.com/office/drawing/2014/main" id="{D577792D-F1C2-47C0-AE46-999DE9862A5E}"/>
                </a:ext>
              </a:extLst>
            </p:cNvPr>
            <p:cNvSpPr/>
            <p:nvPr/>
          </p:nvSpPr>
          <p:spPr>
            <a:xfrm>
              <a:off x="4502722" y="4306139"/>
              <a:ext cx="562063" cy="549539"/>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88E593DD-1D43-47A1-B648-794A1CFAC1CF}"/>
                </a:ext>
              </a:extLst>
            </p:cNvPr>
            <p:cNvCxnSpPr>
              <a:cxnSpLocks/>
            </p:cNvCxnSpPr>
            <p:nvPr/>
          </p:nvCxnSpPr>
          <p:spPr>
            <a:xfrm flipH="1">
              <a:off x="4741710" y="3413380"/>
              <a:ext cx="1064505" cy="535092"/>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33B28E1-4A14-46F9-A2D9-92EFC9DB5CE1}"/>
                </a:ext>
              </a:extLst>
            </p:cNvPr>
            <p:cNvSpPr/>
            <p:nvPr/>
          </p:nvSpPr>
          <p:spPr>
            <a:xfrm>
              <a:off x="4909355" y="4362663"/>
              <a:ext cx="1766062" cy="369332"/>
            </a:xfrm>
            <a:prstGeom prst="rect">
              <a:avLst/>
            </a:prstGeom>
          </p:spPr>
          <p:txBody>
            <a:bodyPr wrap="square">
              <a:spAutoFit/>
            </a:bodyPr>
            <a:lstStyle/>
            <a:p>
              <a:pPr algn="ctr"/>
              <a:r>
                <a:rPr lang="en-US">
                  <a:solidFill>
                    <a:srgbClr val="4982AA"/>
                  </a:solidFill>
                  <a:latin typeface="+mj-lt"/>
                </a:rPr>
                <a:t>United States</a:t>
              </a:r>
            </a:p>
          </p:txBody>
        </p:sp>
        <p:cxnSp>
          <p:nvCxnSpPr>
            <p:cNvPr id="60" name="Straight Connector 59">
              <a:extLst>
                <a:ext uri="{FF2B5EF4-FFF2-40B4-BE49-F238E27FC236}">
                  <a16:creationId xmlns:a16="http://schemas.microsoft.com/office/drawing/2014/main" id="{A2BCE44D-D21E-4391-88F9-8748A88CEE91}"/>
                </a:ext>
              </a:extLst>
            </p:cNvPr>
            <p:cNvCxnSpPr>
              <a:cxnSpLocks/>
            </p:cNvCxnSpPr>
            <p:nvPr/>
          </p:nvCxnSpPr>
          <p:spPr>
            <a:xfrm>
              <a:off x="5217289" y="4696314"/>
              <a:ext cx="1193450"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3365DA24-8841-4DE4-AC2D-726474AD3EA6}"/>
              </a:ext>
            </a:extLst>
          </p:cNvPr>
          <p:cNvCxnSpPr>
            <a:cxnSpLocks/>
          </p:cNvCxnSpPr>
          <p:nvPr/>
        </p:nvCxnSpPr>
        <p:spPr>
          <a:xfrm flipH="1">
            <a:off x="9947011" y="1984930"/>
            <a:ext cx="932" cy="1361912"/>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4AFD823-299C-4448-AFFE-F58BBF67B954}"/>
              </a:ext>
            </a:extLst>
          </p:cNvPr>
          <p:cNvCxnSpPr>
            <a:cxnSpLocks/>
          </p:cNvCxnSpPr>
          <p:nvPr/>
        </p:nvCxnSpPr>
        <p:spPr>
          <a:xfrm flipH="1">
            <a:off x="9947011" y="1715430"/>
            <a:ext cx="427752" cy="269500"/>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92542F8B-6A1E-4659-A402-90C4A4DCBBAE}"/>
              </a:ext>
            </a:extLst>
          </p:cNvPr>
          <p:cNvSpPr/>
          <p:nvPr/>
        </p:nvSpPr>
        <p:spPr>
          <a:xfrm>
            <a:off x="10437063" y="1484296"/>
            <a:ext cx="534122" cy="338554"/>
          </a:xfrm>
          <a:prstGeom prst="rect">
            <a:avLst/>
          </a:prstGeom>
        </p:spPr>
        <p:txBody>
          <a:bodyPr wrap="none">
            <a:spAutoFit/>
          </a:bodyPr>
          <a:lstStyle/>
          <a:p>
            <a:pPr algn="ctr"/>
            <a:r>
              <a:rPr lang="en-US" sz="1600">
                <a:solidFill>
                  <a:srgbClr val="4982AA"/>
                </a:solidFill>
                <a:latin typeface="+mj-lt"/>
              </a:rPr>
              <a:t>20%</a:t>
            </a:r>
          </a:p>
        </p:txBody>
      </p:sp>
      <p:sp>
        <p:nvSpPr>
          <p:cNvPr id="73" name="Rectangle 72">
            <a:extLst>
              <a:ext uri="{FF2B5EF4-FFF2-40B4-BE49-F238E27FC236}">
                <a16:creationId xmlns:a16="http://schemas.microsoft.com/office/drawing/2014/main" id="{2E4B67AF-4967-4D5E-951D-F4DFD8DF88A8}"/>
              </a:ext>
            </a:extLst>
          </p:cNvPr>
          <p:cNvSpPr/>
          <p:nvPr/>
        </p:nvSpPr>
        <p:spPr>
          <a:xfrm>
            <a:off x="11058747" y="1456129"/>
            <a:ext cx="715260" cy="369332"/>
          </a:xfrm>
          <a:prstGeom prst="rect">
            <a:avLst/>
          </a:prstGeom>
        </p:spPr>
        <p:txBody>
          <a:bodyPr wrap="none">
            <a:spAutoFit/>
          </a:bodyPr>
          <a:lstStyle/>
          <a:p>
            <a:pPr algn="ctr"/>
            <a:r>
              <a:rPr lang="en-US">
                <a:solidFill>
                  <a:srgbClr val="4982AA"/>
                </a:solidFill>
                <a:latin typeface="+mj-lt"/>
              </a:rPr>
              <a:t>China</a:t>
            </a:r>
          </a:p>
        </p:txBody>
      </p:sp>
      <p:cxnSp>
        <p:nvCxnSpPr>
          <p:cNvPr id="74" name="Straight Connector 73">
            <a:extLst>
              <a:ext uri="{FF2B5EF4-FFF2-40B4-BE49-F238E27FC236}">
                <a16:creationId xmlns:a16="http://schemas.microsoft.com/office/drawing/2014/main" id="{D5DC74F3-053A-4CD1-9C5E-1E92E172662C}"/>
              </a:ext>
            </a:extLst>
          </p:cNvPr>
          <p:cNvCxnSpPr>
            <a:cxnSpLocks/>
          </p:cNvCxnSpPr>
          <p:nvPr/>
        </p:nvCxnSpPr>
        <p:spPr>
          <a:xfrm>
            <a:off x="11151704" y="1789780"/>
            <a:ext cx="586408"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7DA4461-E292-4C5C-95D9-7E52E6AD0B6D}"/>
              </a:ext>
            </a:extLst>
          </p:cNvPr>
          <p:cNvCxnSpPr>
            <a:cxnSpLocks/>
          </p:cNvCxnSpPr>
          <p:nvPr/>
        </p:nvCxnSpPr>
        <p:spPr>
          <a:xfrm flipH="1">
            <a:off x="7967476" y="1295800"/>
            <a:ext cx="10871" cy="1558920"/>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BB17696-7DBA-47A9-A64A-2A57D81BAF22}"/>
              </a:ext>
            </a:extLst>
          </p:cNvPr>
          <p:cNvCxnSpPr>
            <a:cxnSpLocks/>
          </p:cNvCxnSpPr>
          <p:nvPr/>
        </p:nvCxnSpPr>
        <p:spPr>
          <a:xfrm flipH="1">
            <a:off x="7985410" y="857928"/>
            <a:ext cx="393615" cy="439372"/>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8C2A18BC-DE8A-45B4-8FB0-C87C201E9E67}"/>
              </a:ext>
            </a:extLst>
          </p:cNvPr>
          <p:cNvSpPr/>
          <p:nvPr/>
        </p:nvSpPr>
        <p:spPr>
          <a:xfrm>
            <a:off x="8424066" y="553835"/>
            <a:ext cx="534122" cy="338554"/>
          </a:xfrm>
          <a:prstGeom prst="rect">
            <a:avLst/>
          </a:prstGeom>
        </p:spPr>
        <p:txBody>
          <a:bodyPr wrap="none">
            <a:spAutoFit/>
          </a:bodyPr>
          <a:lstStyle/>
          <a:p>
            <a:pPr algn="ctr"/>
            <a:r>
              <a:rPr lang="en-US" sz="1600">
                <a:solidFill>
                  <a:srgbClr val="4982AA"/>
                </a:solidFill>
                <a:latin typeface="+mj-lt"/>
              </a:rPr>
              <a:t>30%</a:t>
            </a:r>
          </a:p>
        </p:txBody>
      </p:sp>
      <p:sp>
        <p:nvSpPr>
          <p:cNvPr id="84" name="Rectangle 83">
            <a:extLst>
              <a:ext uri="{FF2B5EF4-FFF2-40B4-BE49-F238E27FC236}">
                <a16:creationId xmlns:a16="http://schemas.microsoft.com/office/drawing/2014/main" id="{D29BD13D-33CB-43DA-AF71-163D89B95A1D}"/>
              </a:ext>
            </a:extLst>
          </p:cNvPr>
          <p:cNvSpPr/>
          <p:nvPr/>
        </p:nvSpPr>
        <p:spPr>
          <a:xfrm>
            <a:off x="9102395" y="512045"/>
            <a:ext cx="1711174" cy="369332"/>
          </a:xfrm>
          <a:prstGeom prst="rect">
            <a:avLst/>
          </a:prstGeom>
        </p:spPr>
        <p:txBody>
          <a:bodyPr wrap="none">
            <a:spAutoFit/>
          </a:bodyPr>
          <a:lstStyle/>
          <a:p>
            <a:pPr algn="ctr"/>
            <a:r>
              <a:rPr lang="en-US">
                <a:solidFill>
                  <a:srgbClr val="4982AA"/>
                </a:solidFill>
                <a:latin typeface="+mj-lt"/>
              </a:rPr>
              <a:t>United Kingdom</a:t>
            </a:r>
          </a:p>
        </p:txBody>
      </p:sp>
      <p:cxnSp>
        <p:nvCxnSpPr>
          <p:cNvPr id="85" name="Straight Connector 84">
            <a:extLst>
              <a:ext uri="{FF2B5EF4-FFF2-40B4-BE49-F238E27FC236}">
                <a16:creationId xmlns:a16="http://schemas.microsoft.com/office/drawing/2014/main" id="{81A13794-CF1C-441D-8166-6A47911AD2D1}"/>
              </a:ext>
            </a:extLst>
          </p:cNvPr>
          <p:cNvCxnSpPr>
            <a:cxnSpLocks/>
          </p:cNvCxnSpPr>
          <p:nvPr/>
        </p:nvCxnSpPr>
        <p:spPr>
          <a:xfrm>
            <a:off x="9181264" y="857342"/>
            <a:ext cx="1560617" cy="5683"/>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DC3866C-E5A9-43EB-B7B6-058759AFD5E0}"/>
              </a:ext>
            </a:extLst>
          </p:cNvPr>
          <p:cNvCxnSpPr>
            <a:cxnSpLocks/>
          </p:cNvCxnSpPr>
          <p:nvPr/>
        </p:nvCxnSpPr>
        <p:spPr>
          <a:xfrm flipH="1">
            <a:off x="7531913" y="3123694"/>
            <a:ext cx="681009" cy="20063"/>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83E829C-838B-4C06-B3BD-3B75C0721A7D}"/>
              </a:ext>
            </a:extLst>
          </p:cNvPr>
          <p:cNvCxnSpPr>
            <a:cxnSpLocks/>
          </p:cNvCxnSpPr>
          <p:nvPr/>
        </p:nvCxnSpPr>
        <p:spPr>
          <a:xfrm flipH="1">
            <a:off x="7381336" y="3133725"/>
            <a:ext cx="145703" cy="359700"/>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2700AC2-9DF3-4737-9ED7-A7801377FF1D}"/>
              </a:ext>
            </a:extLst>
          </p:cNvPr>
          <p:cNvCxnSpPr>
            <a:cxnSpLocks/>
          </p:cNvCxnSpPr>
          <p:nvPr/>
        </p:nvCxnSpPr>
        <p:spPr>
          <a:xfrm flipH="1">
            <a:off x="7376462" y="3477383"/>
            <a:ext cx="10871" cy="1558920"/>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FBA3223D-D2EA-449E-9483-23C36357D3C7}"/>
              </a:ext>
            </a:extLst>
          </p:cNvPr>
          <p:cNvSpPr/>
          <p:nvPr/>
        </p:nvSpPr>
        <p:spPr>
          <a:xfrm>
            <a:off x="7043460" y="5373620"/>
            <a:ext cx="713657" cy="461665"/>
          </a:xfrm>
          <a:prstGeom prst="rect">
            <a:avLst/>
          </a:prstGeom>
        </p:spPr>
        <p:txBody>
          <a:bodyPr wrap="none">
            <a:spAutoFit/>
          </a:bodyPr>
          <a:lstStyle/>
          <a:p>
            <a:pPr algn="ctr"/>
            <a:r>
              <a:rPr lang="en-US" sz="2400">
                <a:solidFill>
                  <a:srgbClr val="4982AA"/>
                </a:solidFill>
                <a:latin typeface="+mj-lt"/>
              </a:rPr>
              <a:t>47%</a:t>
            </a:r>
          </a:p>
        </p:txBody>
      </p:sp>
      <p:sp>
        <p:nvSpPr>
          <p:cNvPr id="101" name="Rectangle 100">
            <a:extLst>
              <a:ext uri="{FF2B5EF4-FFF2-40B4-BE49-F238E27FC236}">
                <a16:creationId xmlns:a16="http://schemas.microsoft.com/office/drawing/2014/main" id="{E3D08C3C-B07A-4EEE-B694-60B9994F8E27}"/>
              </a:ext>
            </a:extLst>
          </p:cNvPr>
          <p:cNvSpPr/>
          <p:nvPr/>
        </p:nvSpPr>
        <p:spPr>
          <a:xfrm>
            <a:off x="7894382" y="5375669"/>
            <a:ext cx="1310157" cy="369332"/>
          </a:xfrm>
          <a:prstGeom prst="rect">
            <a:avLst/>
          </a:prstGeom>
        </p:spPr>
        <p:txBody>
          <a:bodyPr wrap="square">
            <a:spAutoFit/>
          </a:bodyPr>
          <a:lstStyle/>
          <a:p>
            <a:pPr algn="ctr"/>
            <a:r>
              <a:rPr lang="en-US">
                <a:solidFill>
                  <a:srgbClr val="4982AA"/>
                </a:solidFill>
                <a:latin typeface="+mj-lt"/>
              </a:rPr>
              <a:t>Germany</a:t>
            </a:r>
          </a:p>
        </p:txBody>
      </p:sp>
      <p:cxnSp>
        <p:nvCxnSpPr>
          <p:cNvPr id="102" name="Straight Connector 101">
            <a:extLst>
              <a:ext uri="{FF2B5EF4-FFF2-40B4-BE49-F238E27FC236}">
                <a16:creationId xmlns:a16="http://schemas.microsoft.com/office/drawing/2014/main" id="{B542448E-9772-4650-A6DA-F02AD4188A98}"/>
              </a:ext>
            </a:extLst>
          </p:cNvPr>
          <p:cNvCxnSpPr>
            <a:cxnSpLocks/>
          </p:cNvCxnSpPr>
          <p:nvPr/>
        </p:nvCxnSpPr>
        <p:spPr>
          <a:xfrm>
            <a:off x="8143054" y="5709320"/>
            <a:ext cx="832886"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376CA46-C1A5-4398-96A4-2092AC8363AB}"/>
              </a:ext>
            </a:extLst>
          </p:cNvPr>
          <p:cNvCxnSpPr>
            <a:cxnSpLocks/>
          </p:cNvCxnSpPr>
          <p:nvPr/>
        </p:nvCxnSpPr>
        <p:spPr>
          <a:xfrm flipH="1">
            <a:off x="9431951" y="3948472"/>
            <a:ext cx="932" cy="1087571"/>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414882AA-823E-4AAD-8160-163C9D41D966}"/>
              </a:ext>
            </a:extLst>
          </p:cNvPr>
          <p:cNvSpPr/>
          <p:nvPr/>
        </p:nvSpPr>
        <p:spPr>
          <a:xfrm>
            <a:off x="9990161" y="5099008"/>
            <a:ext cx="534122" cy="338554"/>
          </a:xfrm>
          <a:prstGeom prst="rect">
            <a:avLst/>
          </a:prstGeom>
        </p:spPr>
        <p:txBody>
          <a:bodyPr wrap="none">
            <a:spAutoFit/>
          </a:bodyPr>
          <a:lstStyle/>
          <a:p>
            <a:pPr algn="ctr"/>
            <a:r>
              <a:rPr lang="en-US" sz="1600">
                <a:solidFill>
                  <a:srgbClr val="4982AA"/>
                </a:solidFill>
                <a:latin typeface="+mj-lt"/>
              </a:rPr>
              <a:t>20%</a:t>
            </a:r>
          </a:p>
        </p:txBody>
      </p:sp>
      <p:sp>
        <p:nvSpPr>
          <p:cNvPr id="119" name="Rectangle 118">
            <a:extLst>
              <a:ext uri="{FF2B5EF4-FFF2-40B4-BE49-F238E27FC236}">
                <a16:creationId xmlns:a16="http://schemas.microsoft.com/office/drawing/2014/main" id="{E0CE4F1E-D392-454B-9839-334051A3F6DE}"/>
              </a:ext>
            </a:extLst>
          </p:cNvPr>
          <p:cNvSpPr/>
          <p:nvPr/>
        </p:nvSpPr>
        <p:spPr>
          <a:xfrm>
            <a:off x="10598503" y="5081126"/>
            <a:ext cx="636970" cy="369332"/>
          </a:xfrm>
          <a:prstGeom prst="rect">
            <a:avLst/>
          </a:prstGeom>
        </p:spPr>
        <p:txBody>
          <a:bodyPr wrap="none">
            <a:spAutoFit/>
          </a:bodyPr>
          <a:lstStyle/>
          <a:p>
            <a:pPr algn="ctr"/>
            <a:r>
              <a:rPr lang="en-US">
                <a:solidFill>
                  <a:srgbClr val="4982AA"/>
                </a:solidFill>
                <a:latin typeface="+mj-lt"/>
              </a:rPr>
              <a:t>India</a:t>
            </a:r>
          </a:p>
        </p:txBody>
      </p:sp>
      <p:cxnSp>
        <p:nvCxnSpPr>
          <p:cNvPr id="120" name="Straight Connector 119">
            <a:extLst>
              <a:ext uri="{FF2B5EF4-FFF2-40B4-BE49-F238E27FC236}">
                <a16:creationId xmlns:a16="http://schemas.microsoft.com/office/drawing/2014/main" id="{869B3575-73D6-47D0-90EF-213D22FAF496}"/>
              </a:ext>
            </a:extLst>
          </p:cNvPr>
          <p:cNvCxnSpPr>
            <a:cxnSpLocks/>
          </p:cNvCxnSpPr>
          <p:nvPr/>
        </p:nvCxnSpPr>
        <p:spPr>
          <a:xfrm>
            <a:off x="10652314" y="5414777"/>
            <a:ext cx="586408"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1" name="Rectangle 120">
            <a:extLst>
              <a:ext uri="{FF2B5EF4-FFF2-40B4-BE49-F238E27FC236}">
                <a16:creationId xmlns:a16="http://schemas.microsoft.com/office/drawing/2014/main" id="{6A43627F-615D-47A0-9C93-1D623A250EDB}"/>
              </a:ext>
            </a:extLst>
          </p:cNvPr>
          <p:cNvSpPr/>
          <p:nvPr/>
        </p:nvSpPr>
        <p:spPr>
          <a:xfrm>
            <a:off x="10453025" y="3943227"/>
            <a:ext cx="713657" cy="461665"/>
          </a:xfrm>
          <a:prstGeom prst="rect">
            <a:avLst/>
          </a:prstGeom>
        </p:spPr>
        <p:txBody>
          <a:bodyPr wrap="none">
            <a:spAutoFit/>
          </a:bodyPr>
          <a:lstStyle/>
          <a:p>
            <a:pPr algn="ctr"/>
            <a:r>
              <a:rPr lang="en-US" sz="2400">
                <a:solidFill>
                  <a:srgbClr val="4982AA"/>
                </a:solidFill>
                <a:latin typeface="+mj-lt"/>
              </a:rPr>
              <a:t>44%</a:t>
            </a:r>
          </a:p>
        </p:txBody>
      </p:sp>
      <p:sp>
        <p:nvSpPr>
          <p:cNvPr id="123" name="Rectangle 122">
            <a:extLst>
              <a:ext uri="{FF2B5EF4-FFF2-40B4-BE49-F238E27FC236}">
                <a16:creationId xmlns:a16="http://schemas.microsoft.com/office/drawing/2014/main" id="{52ADBC90-09F7-4A9C-84C9-9ECC68B797D3}"/>
              </a:ext>
            </a:extLst>
          </p:cNvPr>
          <p:cNvSpPr/>
          <p:nvPr/>
        </p:nvSpPr>
        <p:spPr>
          <a:xfrm>
            <a:off x="11327826" y="3927826"/>
            <a:ext cx="716991" cy="369332"/>
          </a:xfrm>
          <a:prstGeom prst="rect">
            <a:avLst/>
          </a:prstGeom>
        </p:spPr>
        <p:txBody>
          <a:bodyPr wrap="none">
            <a:spAutoFit/>
          </a:bodyPr>
          <a:lstStyle/>
          <a:p>
            <a:pPr algn="ctr"/>
            <a:r>
              <a:rPr lang="en-US">
                <a:solidFill>
                  <a:srgbClr val="4982AA"/>
                </a:solidFill>
                <a:latin typeface="+mj-lt"/>
              </a:rPr>
              <a:t>Korea</a:t>
            </a:r>
          </a:p>
        </p:txBody>
      </p:sp>
      <p:cxnSp>
        <p:nvCxnSpPr>
          <p:cNvPr id="124" name="Straight Connector 123">
            <a:extLst>
              <a:ext uri="{FF2B5EF4-FFF2-40B4-BE49-F238E27FC236}">
                <a16:creationId xmlns:a16="http://schemas.microsoft.com/office/drawing/2014/main" id="{57A3BC02-7063-4A27-BBA1-00A383DF58F2}"/>
              </a:ext>
            </a:extLst>
          </p:cNvPr>
          <p:cNvCxnSpPr>
            <a:cxnSpLocks/>
          </p:cNvCxnSpPr>
          <p:nvPr/>
        </p:nvCxnSpPr>
        <p:spPr>
          <a:xfrm>
            <a:off x="11421647" y="4261477"/>
            <a:ext cx="586408" cy="0"/>
          </a:xfrm>
          <a:prstGeom prst="line">
            <a:avLst/>
          </a:prstGeom>
          <a:ln w="1905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CC967B7-D499-4742-949E-F0A867C9CDEC}"/>
              </a:ext>
            </a:extLst>
          </p:cNvPr>
          <p:cNvCxnSpPr>
            <a:cxnSpLocks/>
          </p:cNvCxnSpPr>
          <p:nvPr/>
        </p:nvCxnSpPr>
        <p:spPr>
          <a:xfrm flipV="1">
            <a:off x="10373142" y="3279598"/>
            <a:ext cx="375180" cy="149402"/>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1765D8C3-1890-4619-9BBE-0589C858535A}"/>
              </a:ext>
            </a:extLst>
          </p:cNvPr>
          <p:cNvSpPr/>
          <p:nvPr/>
        </p:nvSpPr>
        <p:spPr>
          <a:xfrm>
            <a:off x="8335059" y="364431"/>
            <a:ext cx="743074" cy="717362"/>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9C068E7-F1E6-4E95-88B9-8D43E8AC7A6C}"/>
              </a:ext>
            </a:extLst>
          </p:cNvPr>
          <p:cNvSpPr/>
          <p:nvPr/>
        </p:nvSpPr>
        <p:spPr>
          <a:xfrm>
            <a:off x="9930184" y="4943419"/>
            <a:ext cx="655131" cy="642166"/>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CD1EAD6-DB37-484E-B6A9-A84AE45074D0}"/>
              </a:ext>
            </a:extLst>
          </p:cNvPr>
          <p:cNvSpPr/>
          <p:nvPr/>
        </p:nvSpPr>
        <p:spPr>
          <a:xfrm>
            <a:off x="10363115" y="1339013"/>
            <a:ext cx="655131" cy="642166"/>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63337AF1-A22A-4992-938C-06D73F95F5CB}"/>
              </a:ext>
            </a:extLst>
          </p:cNvPr>
          <p:cNvSpPr/>
          <p:nvPr/>
        </p:nvSpPr>
        <p:spPr>
          <a:xfrm>
            <a:off x="10256273" y="3669059"/>
            <a:ext cx="1051046" cy="998135"/>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FC4964B2-E38F-4E48-A4CE-570489399FF7}"/>
              </a:ext>
            </a:extLst>
          </p:cNvPr>
          <p:cNvSpPr/>
          <p:nvPr/>
        </p:nvSpPr>
        <p:spPr>
          <a:xfrm>
            <a:off x="6806414" y="5014501"/>
            <a:ext cx="1219929" cy="1183766"/>
          </a:xfrm>
          <a:prstGeom prst="ellipse">
            <a:avLst/>
          </a:prstGeom>
          <a:noFill/>
          <a:ln w="28575">
            <a:solidFill>
              <a:srgbClr val="4982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a:extLst>
              <a:ext uri="{FF2B5EF4-FFF2-40B4-BE49-F238E27FC236}">
                <a16:creationId xmlns:a16="http://schemas.microsoft.com/office/drawing/2014/main" id="{2E718ED9-E2D4-4441-B57C-8984E74F8FC2}"/>
              </a:ext>
            </a:extLst>
          </p:cNvPr>
          <p:cNvCxnSpPr>
            <a:cxnSpLocks/>
          </p:cNvCxnSpPr>
          <p:nvPr/>
        </p:nvCxnSpPr>
        <p:spPr>
          <a:xfrm flipH="1" flipV="1">
            <a:off x="9433768" y="5026248"/>
            <a:ext cx="492887" cy="212843"/>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18B159B-9C85-4672-A81E-4554D31D2E48}"/>
              </a:ext>
            </a:extLst>
          </p:cNvPr>
          <p:cNvCxnSpPr>
            <a:cxnSpLocks/>
          </p:cNvCxnSpPr>
          <p:nvPr/>
        </p:nvCxnSpPr>
        <p:spPr>
          <a:xfrm flipH="1" flipV="1">
            <a:off x="10748323" y="3289632"/>
            <a:ext cx="7719" cy="391294"/>
          </a:xfrm>
          <a:prstGeom prst="line">
            <a:avLst/>
          </a:prstGeom>
          <a:ln w="19050">
            <a:solidFill>
              <a:srgbClr val="296D9C"/>
            </a:solidFill>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1DFF30DE-B7FE-4755-8A73-24821F8D9299}"/>
              </a:ext>
            </a:extLst>
          </p:cNvPr>
          <p:cNvSpPr/>
          <p:nvPr/>
        </p:nvSpPr>
        <p:spPr>
          <a:xfrm>
            <a:off x="5772682" y="3321863"/>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BB6418F7-87E6-41F0-AC55-EE537BE2964C}"/>
              </a:ext>
            </a:extLst>
          </p:cNvPr>
          <p:cNvSpPr/>
          <p:nvPr/>
        </p:nvSpPr>
        <p:spPr>
          <a:xfrm>
            <a:off x="7905351" y="2829092"/>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BC6B4184-1D41-4280-AD30-3FF5F88C93F9}"/>
              </a:ext>
            </a:extLst>
          </p:cNvPr>
          <p:cNvSpPr/>
          <p:nvPr/>
        </p:nvSpPr>
        <p:spPr>
          <a:xfrm>
            <a:off x="8172907" y="3044461"/>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6C394FB6-5C7B-46AE-898D-3BDFC52C6FCD}"/>
              </a:ext>
            </a:extLst>
          </p:cNvPr>
          <p:cNvSpPr/>
          <p:nvPr/>
        </p:nvSpPr>
        <p:spPr>
          <a:xfrm>
            <a:off x="9884769" y="3303390"/>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9CBB88DB-6FDA-4A85-9B9A-FC0D1D0B4D22}"/>
              </a:ext>
            </a:extLst>
          </p:cNvPr>
          <p:cNvSpPr/>
          <p:nvPr/>
        </p:nvSpPr>
        <p:spPr>
          <a:xfrm>
            <a:off x="9369826" y="3836367"/>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34AAC178-63FF-40DF-9459-6CE8AA85AE18}"/>
              </a:ext>
            </a:extLst>
          </p:cNvPr>
          <p:cNvSpPr/>
          <p:nvPr/>
        </p:nvSpPr>
        <p:spPr>
          <a:xfrm>
            <a:off x="10269977" y="3369702"/>
            <a:ext cx="124250" cy="132624"/>
          </a:xfrm>
          <a:prstGeom prst="ellipse">
            <a:avLst/>
          </a:prstGeom>
          <a:solidFill>
            <a:srgbClr val="296D9C"/>
          </a:solidFill>
          <a:ln>
            <a:solidFill>
              <a:srgbClr val="296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465A5A2-C346-4594-94F8-66703EF08C4C}"/>
              </a:ext>
            </a:extLst>
          </p:cNvPr>
          <p:cNvGrpSpPr/>
          <p:nvPr/>
        </p:nvGrpSpPr>
        <p:grpSpPr>
          <a:xfrm>
            <a:off x="98231" y="3177085"/>
            <a:ext cx="3960795" cy="3180638"/>
            <a:chOff x="98231" y="3177085"/>
            <a:chExt cx="3960795" cy="3180638"/>
          </a:xfrm>
        </p:grpSpPr>
        <p:grpSp>
          <p:nvGrpSpPr>
            <p:cNvPr id="13" name="Group 12">
              <a:extLst>
                <a:ext uri="{FF2B5EF4-FFF2-40B4-BE49-F238E27FC236}">
                  <a16:creationId xmlns:a16="http://schemas.microsoft.com/office/drawing/2014/main" id="{864D4A0B-5036-4B85-825B-DB1C6417E61A}"/>
                </a:ext>
              </a:extLst>
            </p:cNvPr>
            <p:cNvGrpSpPr/>
            <p:nvPr/>
          </p:nvGrpSpPr>
          <p:grpSpPr>
            <a:xfrm>
              <a:off x="98231" y="3177085"/>
              <a:ext cx="3960795" cy="3180638"/>
              <a:chOff x="98231" y="3177085"/>
              <a:chExt cx="3960795" cy="3180638"/>
            </a:xfrm>
          </p:grpSpPr>
          <p:pic>
            <p:nvPicPr>
              <p:cNvPr id="6" name="Picture 5" descr="A close up of a logo&#10;&#10;Description automatically generated">
                <a:extLst>
                  <a:ext uri="{FF2B5EF4-FFF2-40B4-BE49-F238E27FC236}">
                    <a16:creationId xmlns:a16="http://schemas.microsoft.com/office/drawing/2014/main" id="{99AD2B81-4176-43AB-ADE6-CD0BCA8F2337}"/>
                  </a:ext>
                </a:extLst>
              </p:cNvPr>
              <p:cNvPicPr>
                <a:picLocks noChangeAspect="1"/>
              </p:cNvPicPr>
              <p:nvPr/>
            </p:nvPicPr>
            <p:blipFill>
              <a:blip r:embed="rId4">
                <a:clrChange>
                  <a:clrFrom>
                    <a:srgbClr val="92DBF9"/>
                  </a:clrFrom>
                  <a:clrTo>
                    <a:srgbClr val="92DBF9">
                      <a:alpha val="0"/>
                    </a:srgbClr>
                  </a:clrTo>
                </a:clrChange>
                <a:lum bright="70000" contrast="-70000"/>
                <a:extLst>
                  <a:ext uri="{BEBA8EAE-BF5A-486C-A8C5-ECC9F3942E4B}">
                    <a14:imgProps xmlns:a14="http://schemas.microsoft.com/office/drawing/2010/main">
                      <a14:imgLayer r:embed="rId5">
                        <a14:imgEffect>
                          <a14:backgroundRemoval t="9644" b="93711" l="9933" r="89899">
                            <a14:foregroundMark x1="73737" y1="18029" x2="23401" y2="37736"/>
                            <a14:foregroundMark x1="23401" y1="37736" x2="12963" y2="47170"/>
                            <a14:foregroundMark x1="12963" y1="47170" x2="9596" y2="70231"/>
                            <a14:foregroundMark x1="9596" y1="70231" x2="19360" y2="80503"/>
                            <a14:foregroundMark x1="19360" y1="80503" x2="39057" y2="85325"/>
                            <a14:foregroundMark x1="39057" y1="85325" x2="55892" y2="80294"/>
                            <a14:foregroundMark x1="59402" y1="77380" x2="65993" y2="71908"/>
                            <a14:foregroundMark x1="55892" y1="80294" x2="58154" y2="78416"/>
                            <a14:foregroundMark x1="65993" y1="71908" x2="71549" y2="46541"/>
                            <a14:foregroundMark x1="71549" y1="46541" x2="30135" y2="47589"/>
                            <a14:foregroundMark x1="30135" y1="47589" x2="15657" y2="67715"/>
                            <a14:foregroundMark x1="15657" y1="67715" x2="21212" y2="85325"/>
                            <a14:foregroundMark x1="21212" y1="85325" x2="34343" y2="95388"/>
                            <a14:foregroundMark x1="34343" y1="95388" x2="52020" y2="95178"/>
                            <a14:foregroundMark x1="52020" y1="95178" x2="79125" y2="84067"/>
                            <a14:foregroundMark x1="79125" y1="84067" x2="92256" y2="64361"/>
                            <a14:foregroundMark x1="92256" y1="64361" x2="85690" y2="39413"/>
                            <a14:foregroundMark x1="85690" y1="39413" x2="70202" y2="19916"/>
                            <a14:foregroundMark x1="70202" y1="19916" x2="52694" y2="12159"/>
                            <a14:foregroundMark x1="52694" y1="12159" x2="29630" y2="22432"/>
                            <a14:foregroundMark x1="29630" y1="22432" x2="24411" y2="38994"/>
                            <a14:foregroundMark x1="24411" y1="38994" x2="27946" y2="58491"/>
                            <a14:foregroundMark x1="27946" y1="58491" x2="39057" y2="73585"/>
                            <a14:foregroundMark x1="59168" y1="76949" x2="61616" y2="77358"/>
                            <a14:foregroundMark x1="41430" y1="73982" x2="42716" y2="74197"/>
                            <a14:foregroundMark x1="39057" y1="73585" x2="41161" y2="73937"/>
                            <a14:foregroundMark x1="61616" y1="77358" x2="67677" y2="48847"/>
                            <a14:foregroundMark x1="67677" y1="48847" x2="59933" y2="36059"/>
                            <a14:foregroundMark x1="59933" y1="36059" x2="45455" y2="41509"/>
                            <a14:foregroundMark x1="45455" y1="41509" x2="36364" y2="57442"/>
                            <a14:foregroundMark x1="36364" y1="57442" x2="39771" y2="65610"/>
                            <a14:foregroundMark x1="60528" y1="72988" x2="74916" y2="66247"/>
                            <a14:foregroundMark x1="74916" y1="66247" x2="81481" y2="52201"/>
                            <a14:foregroundMark x1="81481" y1="52201" x2="75253" y2="36688"/>
                            <a14:foregroundMark x1="75253" y1="36688" x2="63805" y2="31656"/>
                            <a14:foregroundMark x1="63805" y1="31656" x2="51852" y2="37107"/>
                            <a14:foregroundMark x1="51852" y1="37107" x2="44949" y2="53669"/>
                            <a14:foregroundMark x1="44949" y1="53669" x2="44434" y2="61446"/>
                            <a14:foregroundMark x1="58506" y1="75733" x2="67508" y2="75262"/>
                            <a14:foregroundMark x1="43258" y1="76529" x2="44032" y2="76489"/>
                            <a14:foregroundMark x1="67508" y1="75262" x2="81145" y2="59329"/>
                            <a14:foregroundMark x1="81145" y1="59329" x2="83670" y2="43187"/>
                            <a14:foregroundMark x1="83670" y1="43187" x2="68519" y2="29979"/>
                            <a14:foregroundMark x1="68519" y1="29979" x2="34848" y2="24738"/>
                            <a14:foregroundMark x1="34848" y1="24738" x2="4714" y2="38994"/>
                            <a14:foregroundMark x1="4714" y1="38994" x2="2189" y2="57023"/>
                            <a14:foregroundMark x1="2189" y1="57023" x2="11953" y2="85535"/>
                            <a14:foregroundMark x1="11953" y1="85535" x2="26936" y2="85744"/>
                            <a14:foregroundMark x1="26936" y1="85744" x2="45380" y2="77327"/>
                            <a14:foregroundMark x1="59092" y1="67264" x2="71717" y2="51992"/>
                            <a14:foregroundMark x1="71717" y1="51992" x2="69865" y2="35849"/>
                            <a14:foregroundMark x1="69865" y1="35849" x2="51347" y2="27044"/>
                            <a14:foregroundMark x1="51347" y1="27044" x2="38215" y2="49266"/>
                            <a14:foregroundMark x1="38215" y1="49266" x2="42893" y2="62116"/>
                            <a14:foregroundMark x1="60556" y1="73895" x2="79966" y2="71698"/>
                            <a14:foregroundMark x1="79966" y1="71698" x2="85522" y2="36059"/>
                            <a14:foregroundMark x1="85522" y1="36059" x2="67003" y2="11740"/>
                            <a14:foregroundMark x1="67003" y1="11740" x2="51010" y2="19287"/>
                            <a14:foregroundMark x1="51010" y1="19287" x2="31818" y2="91405"/>
                            <a14:foregroundMark x1="31818" y1="91405" x2="64141" y2="93291"/>
                            <a14:foregroundMark x1="64141" y1="93291" x2="77441" y2="71279"/>
                            <a14:foregroundMark x1="77441" y1="71279" x2="71380" y2="49686"/>
                            <a14:foregroundMark x1="71380" y1="49686" x2="59428" y2="33124"/>
                            <a14:foregroundMark x1="59428" y1="33124" x2="38384" y2="42348"/>
                            <a14:foregroundMark x1="38384" y1="42348" x2="34512" y2="62055"/>
                            <a14:foregroundMark x1="34512" y1="62055" x2="40425" y2="64307"/>
                            <a14:foregroundMark x1="57708" y1="63011" x2="76599" y2="53459"/>
                            <a14:foregroundMark x1="50090" y1="79342" x2="47980" y2="86373"/>
                            <a14:foregroundMark x1="59933" y1="46541" x2="55967" y2="59759"/>
                            <a14:foregroundMark x1="47980" y1="86373" x2="80976" y2="71698"/>
                            <a14:foregroundMark x1="80976" y1="71698" x2="86364" y2="51572"/>
                            <a14:foregroundMark x1="86364" y1="51572" x2="78451" y2="32285"/>
                            <a14:foregroundMark x1="78451" y1="32285" x2="62963" y2="28092"/>
                            <a14:foregroundMark x1="62963" y1="28092" x2="48485" y2="57576"/>
                            <a14:foregroundMark x1="59304" y1="70030" x2="74242" y2="61006"/>
                            <a14:foregroundMark x1="74242" y1="61006" x2="80303" y2="38155"/>
                            <a14:foregroundMark x1="80303" y1="38155" x2="68855" y2="21803"/>
                            <a14:foregroundMark x1="68855" y1="21803" x2="54714" y2="20755"/>
                            <a14:foregroundMark x1="54714" y1="20755" x2="41077" y2="37736"/>
                            <a14:foregroundMark x1="41077" y1="37736" x2="30135" y2="63522"/>
                            <a14:foregroundMark x1="30135" y1="63522" x2="27104" y2="85535"/>
                            <a14:foregroundMark x1="27104" y1="85535" x2="50168" y2="83857"/>
                            <a14:foregroundMark x1="59252" y1="77104" x2="72727" y2="67086"/>
                            <a14:foregroundMark x1="50168" y1="83857" x2="57359" y2="78511"/>
                            <a14:foregroundMark x1="72727" y1="67086" x2="65320" y2="47589"/>
                            <a14:foregroundMark x1="65320" y1="47589" x2="52357" y2="51782"/>
                            <a14:foregroundMark x1="52357" y1="51782" x2="50537" y2="58118"/>
                            <a14:foregroundMark x1="36532" y1="37317" x2="30976" y2="45493"/>
                            <a14:foregroundMark x1="36532" y1="36688" x2="21549" y2="43396"/>
                            <a14:foregroundMark x1="21549" y1="43396" x2="35354" y2="38365"/>
                            <a14:foregroundMark x1="35354" y1="38365" x2="20034" y2="44864"/>
                            <a14:foregroundMark x1="20034" y1="44864" x2="12121" y2="57442"/>
                            <a14:foregroundMark x1="12121" y1="57442" x2="30976" y2="45283"/>
                            <a14:foregroundMark x1="30976" y1="45283" x2="29293" y2="42138"/>
                            <a14:foregroundMark x1="25084" y1="58491" x2="24579" y2="77987"/>
                            <a14:foregroundMark x1="24579" y1="77987" x2="29630" y2="62893"/>
                            <a14:foregroundMark x1="29630" y1="62893" x2="19360" y2="77778"/>
                            <a14:foregroundMark x1="19360" y1="77778" x2="23569" y2="78826"/>
                            <a14:foregroundMark x1="17172" y1="87841" x2="9933" y2="87212"/>
                            <a14:foregroundMark x1="37037" y1="86164" x2="55387" y2="87841"/>
                            <a14:foregroundMark x1="55387" y1="87841" x2="42761" y2="89518"/>
                            <a14:foregroundMark x1="42761" y1="89518" x2="62963" y2="92034"/>
                            <a14:foregroundMark x1="62963" y1="92034" x2="51347" y2="86792"/>
                            <a14:foregroundMark x1="51347" y1="86792" x2="63636" y2="89727"/>
                            <a14:foregroundMark x1="63636" y1="89727" x2="75589" y2="85535"/>
                            <a14:foregroundMark x1="75589" y1="85535" x2="43434" y2="88260"/>
                            <a14:foregroundMark x1="43434" y1="88260" x2="65657" y2="91824"/>
                            <a14:foregroundMark x1="65657" y1="91824" x2="39057" y2="88889"/>
                            <a14:foregroundMark x1="39057" y1="88889" x2="56902" y2="90356"/>
                            <a14:foregroundMark x1="56902" y1="90356" x2="71549" y2="89518"/>
                            <a14:foregroundMark x1="71549" y1="89518" x2="56902" y2="84067"/>
                            <a14:foregroundMark x1="56902" y1="84067" x2="72391" y2="89518"/>
                            <a14:foregroundMark x1="72391" y1="89518" x2="75758" y2="83857"/>
                            <a14:foregroundMark x1="82155" y1="44235" x2="73401" y2="92034"/>
                            <a14:foregroundMark x1="44035" y1="60129" x2="38384" y2="63103"/>
                            <a14:foregroundMark x1="45993" y1="59099" x2="44342" y2="59968"/>
                            <a14:foregroundMark x1="50337" y1="56813" x2="48753" y2="57647"/>
                            <a14:foregroundMark x1="39060" y1="67871" x2="40909" y2="80922"/>
                            <a14:foregroundMark x1="38384" y1="63103" x2="38966" y2="67214"/>
                            <a14:foregroundMark x1="46839" y1="79933" x2="50175" y2="79377"/>
                            <a14:foregroundMark x1="40909" y1="80922" x2="46806" y2="79939"/>
                            <a14:foregroundMark x1="58716" y1="64990" x2="58081" y2="57233"/>
                            <a14:foregroundMark x1="59764" y1="77778" x2="59497" y2="74523"/>
                            <a14:foregroundMark x1="58081" y1="57233" x2="54798" y2="59317"/>
                            <a14:foregroundMark x1="60176" y1="70231" x2="62795" y2="67715"/>
                            <a14:foregroundMark x1="59612" y1="70773" x2="60176" y2="70231"/>
                            <a14:foregroundMark x1="62795" y1="67715" x2="59092" y2="65353"/>
                            <a14:foregroundMark x1="49855" y1="79408" x2="51178" y2="93711"/>
                            <a14:foregroundMark x1="56632" y1="78598" x2="59933" y2="86583"/>
                            <a14:foregroundMark x1="56229" y1="56813" x2="57293" y2="62237"/>
                            <a14:foregroundMark x1="53199" y1="56184" x2="53199" y2="56184"/>
                            <a14:foregroundMark x1="53199" y1="56394" x2="53199" y2="56394"/>
                            <a14:foregroundMark x1="53199" y1="56394" x2="53199" y2="56394"/>
                            <a14:foregroundMark x1="53199" y1="56394" x2="53199" y2="56394"/>
                            <a14:foregroundMark x1="53199" y1="56394" x2="53199" y2="56394"/>
                            <a14:foregroundMark x1="53199" y1="56394" x2="53199" y2="56394"/>
                            <a14:foregroundMark x1="58081" y1="44864" x2="68855" y2="48218"/>
                            <a14:foregroundMark x1="63636" y1="44864" x2="53535" y2="43187"/>
                            <a14:foregroundMark x1="36532" y1="91824" x2="36532" y2="91824"/>
                            <a14:foregroundMark x1="33670" y1="88470" x2="39731" y2="93501"/>
                            <a14:backgroundMark x1="48485" y1="65409" x2="50842" y2="63732"/>
                            <a14:backgroundMark x1="51347" y1="63941" x2="54377" y2="70860"/>
                            <a14:backgroundMark x1="50842" y1="63103" x2="54882" y2="66667"/>
                            <a14:backgroundMark x1="52525" y1="63941" x2="53030" y2="72956"/>
                            <a14:backgroundMark x1="49495" y1="59748" x2="47980" y2="71698"/>
                            <a14:backgroundMark x1="45623" y1="65409" x2="48653" y2="78616"/>
                            <a14:backgroundMark x1="43434" y1="67715" x2="50842" y2="73166"/>
                            <a14:backgroundMark x1="53030" y1="74633" x2="53199" y2="77987"/>
                            <a14:backgroundMark x1="53704" y1="68973" x2="51852" y2="75262"/>
                            <a14:backgroundMark x1="53704" y1="67296" x2="54882" y2="70860"/>
                            <a14:backgroundMark x1="56229" y1="64990" x2="56229" y2="71698"/>
                            <a14:backgroundMark x1="52694" y1="62683" x2="54545" y2="65409"/>
                            <a14:backgroundMark x1="53535" y1="62683" x2="56229" y2="68344"/>
                            <a14:backgroundMark x1="53030" y1="63103" x2="44949" y2="64570"/>
                            <a14:backgroundMark x1="48653" y1="61006" x2="44781" y2="67086"/>
                            <a14:backgroundMark x1="43771" y1="67715" x2="45791" y2="74214"/>
                            <a14:backgroundMark x1="45623" y1="74004" x2="55387" y2="77987"/>
                            <a14:backgroundMark x1="54882" y1="71908" x2="53535" y2="75681"/>
                            <a14:backgroundMark x1="57407" y1="70231" x2="54882" y2="74633"/>
                            <a14:backgroundMark x1="55387" y1="66667" x2="55387" y2="76520"/>
                            <a14:backgroundMark x1="52525" y1="62264" x2="55387" y2="65618"/>
                            <a14:backgroundMark x1="52189" y1="61006" x2="55051" y2="64990"/>
                            <a14:backgroundMark x1="52694" y1="61426" x2="47138" y2="59958"/>
                            <a14:backgroundMark x1="48653" y1="61426" x2="43434" y2="70231"/>
                            <a14:backgroundMark x1="43771" y1="65618" x2="43939" y2="72956"/>
                            <a14:backgroundMark x1="44781" y1="72956" x2="45791" y2="74843"/>
                            <a14:backgroundMark x1="43771" y1="64361" x2="41246" y2="69392"/>
                            <a14:backgroundMark x1="43434" y1="62055" x2="44276" y2="73585"/>
                            <a14:backgroundMark x1="52525" y1="61426" x2="58249" y2="75262"/>
                            <a14:backgroundMark x1="58249" y1="75262" x2="45960" y2="76730"/>
                            <a14:backgroundMark x1="45960" y1="76730" x2="44781" y2="61635"/>
                            <a14:backgroundMark x1="44781" y1="61635" x2="49327" y2="61006"/>
                            <a14:backgroundMark x1="53199" y1="61006" x2="56229" y2="66667"/>
                            <a14:backgroundMark x1="55387" y1="64990" x2="55387" y2="64990"/>
                            <a14:backgroundMark x1="56397" y1="64990" x2="56397" y2="64990"/>
                            <a14:backgroundMark x1="56734" y1="67296" x2="56734" y2="67296"/>
                            <a14:backgroundMark x1="57407" y1="70231" x2="57407" y2="70231"/>
                            <a14:backgroundMark x1="57407" y1="70231" x2="57407" y2="70231"/>
                            <a14:backgroundMark x1="55051" y1="76520" x2="55051" y2="76520"/>
                            <a14:backgroundMark x1="54040" y1="76520" x2="54040" y2="76520"/>
                            <a14:backgroundMark x1="53030" y1="76520" x2="53030" y2="76520"/>
                            <a14:backgroundMark x1="51852" y1="74843" x2="50842" y2="71279"/>
                            <a14:backgroundMark x1="47475" y1="62683" x2="47475" y2="62683"/>
                            <a14:backgroundMark x1="48148" y1="59329" x2="51347" y2="70231"/>
                          </a14:backgroundRemoval>
                        </a14:imgEffect>
                      </a14:imgLayer>
                    </a14:imgProps>
                  </a:ext>
                  <a:ext uri="{28A0092B-C50C-407E-A947-70E740481C1C}">
                    <a14:useLocalDpi xmlns:a14="http://schemas.microsoft.com/office/drawing/2010/main"/>
                  </a:ext>
                </a:extLst>
              </a:blip>
              <a:stretch>
                <a:fillRect/>
              </a:stretch>
            </p:blipFill>
            <p:spPr>
              <a:xfrm>
                <a:off x="98231" y="3177085"/>
                <a:ext cx="3960795" cy="3180638"/>
              </a:xfrm>
              <a:prstGeom prst="rect">
                <a:avLst/>
              </a:prstGeom>
            </p:spPr>
          </p:pic>
          <p:sp>
            <p:nvSpPr>
              <p:cNvPr id="12" name="Oval 11">
                <a:extLst>
                  <a:ext uri="{FF2B5EF4-FFF2-40B4-BE49-F238E27FC236}">
                    <a16:creationId xmlns:a16="http://schemas.microsoft.com/office/drawing/2014/main" id="{88E35194-CBAF-438B-A692-2F69A021FE42}"/>
                  </a:ext>
                </a:extLst>
              </p:cNvPr>
              <p:cNvSpPr/>
              <p:nvPr/>
            </p:nvSpPr>
            <p:spPr>
              <a:xfrm>
                <a:off x="1687920" y="4981173"/>
                <a:ext cx="781415" cy="763828"/>
              </a:xfrm>
              <a:prstGeom prst="ellipse">
                <a:avLst/>
              </a:prstGeom>
              <a:solidFill>
                <a:srgbClr val="498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DEC4E4C3-9E34-4813-946D-FFC6DEC03A2D}"/>
                </a:ext>
              </a:extLst>
            </p:cNvPr>
            <p:cNvGrpSpPr/>
            <p:nvPr/>
          </p:nvGrpSpPr>
          <p:grpSpPr>
            <a:xfrm>
              <a:off x="1820089" y="5164407"/>
              <a:ext cx="478586" cy="397360"/>
              <a:chOff x="3091736" y="6153906"/>
              <a:chExt cx="781416" cy="619978"/>
            </a:xfrm>
          </p:grpSpPr>
          <p:pic>
            <p:nvPicPr>
              <p:cNvPr id="19" name="Graphic 18" descr="Statistics">
                <a:extLst>
                  <a:ext uri="{FF2B5EF4-FFF2-40B4-BE49-F238E27FC236}">
                    <a16:creationId xmlns:a16="http://schemas.microsoft.com/office/drawing/2014/main" id="{6CB76E00-C62F-4123-9B89-BDD755DA5B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91736" y="6153906"/>
                <a:ext cx="781416" cy="619978"/>
              </a:xfrm>
              <a:prstGeom prst="rect">
                <a:avLst/>
              </a:prstGeom>
            </p:spPr>
          </p:pic>
          <p:sp>
            <p:nvSpPr>
              <p:cNvPr id="20" name="Rectangle 19">
                <a:extLst>
                  <a:ext uri="{FF2B5EF4-FFF2-40B4-BE49-F238E27FC236}">
                    <a16:creationId xmlns:a16="http://schemas.microsoft.com/office/drawing/2014/main" id="{2BDF60C4-B291-4ED6-8A4D-162F868DE59D}"/>
                  </a:ext>
                </a:extLst>
              </p:cNvPr>
              <p:cNvSpPr/>
              <p:nvPr/>
            </p:nvSpPr>
            <p:spPr>
              <a:xfrm>
                <a:off x="3174124" y="6153906"/>
                <a:ext cx="94593" cy="619978"/>
              </a:xfrm>
              <a:prstGeom prst="rect">
                <a:avLst/>
              </a:prstGeom>
              <a:solidFill>
                <a:srgbClr val="498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BF57F38-34AF-4AA9-BA5E-B771646DA49D}"/>
                  </a:ext>
                </a:extLst>
              </p:cNvPr>
              <p:cNvSpPr/>
              <p:nvPr/>
            </p:nvSpPr>
            <p:spPr>
              <a:xfrm>
                <a:off x="3174124" y="6633816"/>
                <a:ext cx="699028" cy="140068"/>
              </a:xfrm>
              <a:prstGeom prst="rect">
                <a:avLst/>
              </a:prstGeom>
              <a:solidFill>
                <a:srgbClr val="498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34427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B2A352C-BB46-5942-166B-3EABEA57C85B}"/>
              </a:ext>
            </a:extLst>
          </p:cNvPr>
          <p:cNvSpPr/>
          <p:nvPr/>
        </p:nvSpPr>
        <p:spPr>
          <a:xfrm>
            <a:off x="1406769" y="6171491"/>
            <a:ext cx="10714713" cy="615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0189F805-33EA-42F1-A08E-614243A60F2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D8A37DC-536B-4102-9623-61D81E9B6BF0}"/>
              </a:ext>
            </a:extLst>
          </p:cNvPr>
          <p:cNvSpPr/>
          <p:nvPr/>
        </p:nvSpPr>
        <p:spPr>
          <a:xfrm>
            <a:off x="70518" y="-18994"/>
            <a:ext cx="4510761" cy="6858000"/>
          </a:xfrm>
          <a:prstGeom prst="rect">
            <a:avLst/>
          </a:prstGeom>
          <a:solidFill>
            <a:srgbClr val="296D9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27B61-D0D5-4F4E-9B3A-30383ADC4441}"/>
              </a:ext>
            </a:extLst>
          </p:cNvPr>
          <p:cNvSpPr>
            <a:spLocks noGrp="1"/>
          </p:cNvSpPr>
          <p:nvPr>
            <p:ph type="title"/>
          </p:nvPr>
        </p:nvSpPr>
        <p:spPr>
          <a:xfrm>
            <a:off x="5540084" y="714483"/>
            <a:ext cx="6257225" cy="745686"/>
          </a:xfrm>
        </p:spPr>
        <p:txBody>
          <a:bodyPr>
            <a:normAutofit/>
          </a:bodyPr>
          <a:lstStyle/>
          <a:p>
            <a:r>
              <a:rPr lang="en-US" sz="3600" dirty="0">
                <a:solidFill>
                  <a:srgbClr val="296D9C"/>
                </a:solidFill>
              </a:rPr>
              <a:t>State Impact</a:t>
            </a:r>
            <a:endParaRPr lang="en-US" sz="4800" b="1" dirty="0">
              <a:solidFill>
                <a:srgbClr val="296D9C"/>
              </a:solidFill>
            </a:endParaRPr>
          </a:p>
        </p:txBody>
      </p:sp>
      <p:sp>
        <p:nvSpPr>
          <p:cNvPr id="20" name="Rectangle 19">
            <a:extLst>
              <a:ext uri="{FF2B5EF4-FFF2-40B4-BE49-F238E27FC236}">
                <a16:creationId xmlns:a16="http://schemas.microsoft.com/office/drawing/2014/main" id="{A76F0FF0-A98A-47E9-BF08-DA40E926D81A}"/>
              </a:ext>
            </a:extLst>
          </p:cNvPr>
          <p:cNvSpPr/>
          <p:nvPr/>
        </p:nvSpPr>
        <p:spPr>
          <a:xfrm>
            <a:off x="5787941" y="2287741"/>
            <a:ext cx="4938938" cy="646331"/>
          </a:xfrm>
          <a:prstGeom prst="rect">
            <a:avLst/>
          </a:prstGeom>
        </p:spPr>
        <p:txBody>
          <a:bodyPr wrap="square">
            <a:spAutoFit/>
          </a:bodyPr>
          <a:lstStyle/>
          <a:p>
            <a:r>
              <a:rPr lang="en-US" sz="2000" b="1">
                <a:solidFill>
                  <a:srgbClr val="2E2C48"/>
                </a:solidFill>
              </a:rPr>
              <a:t>155,926 Jobs </a:t>
            </a:r>
            <a:r>
              <a:rPr lang="en-US" sz="1600" b="1">
                <a:solidFill>
                  <a:srgbClr val="2E2C48"/>
                </a:solidFill>
              </a:rPr>
              <a:t>(2020)</a:t>
            </a:r>
          </a:p>
          <a:p>
            <a:r>
              <a:rPr lang="en-US" sz="1600">
                <a:solidFill>
                  <a:schemeClr val="tx1">
                    <a:lumMod val="85000"/>
                    <a:lumOff val="15000"/>
                  </a:schemeClr>
                </a:solidFill>
                <a:latin typeface="+mj-lt"/>
              </a:rPr>
              <a:t>Supported by exports from Louisiana companies in 2020.</a:t>
            </a:r>
          </a:p>
        </p:txBody>
      </p:sp>
      <p:sp>
        <p:nvSpPr>
          <p:cNvPr id="21" name="Rectangle 20">
            <a:extLst>
              <a:ext uri="{FF2B5EF4-FFF2-40B4-BE49-F238E27FC236}">
                <a16:creationId xmlns:a16="http://schemas.microsoft.com/office/drawing/2014/main" id="{6114D8A0-D69C-446B-8AC7-44F080CF9B9E}"/>
              </a:ext>
            </a:extLst>
          </p:cNvPr>
          <p:cNvSpPr/>
          <p:nvPr/>
        </p:nvSpPr>
        <p:spPr>
          <a:xfrm>
            <a:off x="5787941" y="3108257"/>
            <a:ext cx="4938938" cy="646331"/>
          </a:xfrm>
          <a:prstGeom prst="rect">
            <a:avLst/>
          </a:prstGeom>
        </p:spPr>
        <p:txBody>
          <a:bodyPr wrap="square">
            <a:spAutoFit/>
          </a:bodyPr>
          <a:lstStyle/>
          <a:p>
            <a:r>
              <a:rPr lang="en-US" sz="2000" b="1">
                <a:solidFill>
                  <a:srgbClr val="2E2C48"/>
                </a:solidFill>
              </a:rPr>
              <a:t>2,801 Companies </a:t>
            </a:r>
            <a:r>
              <a:rPr lang="en-US" sz="1600" b="1">
                <a:solidFill>
                  <a:srgbClr val="2E2C48"/>
                </a:solidFill>
              </a:rPr>
              <a:t>(2019)</a:t>
            </a:r>
          </a:p>
          <a:p>
            <a:r>
              <a:rPr lang="en-US" sz="1600">
                <a:solidFill>
                  <a:schemeClr val="tx1">
                    <a:lumMod val="85000"/>
                    <a:lumOff val="15000"/>
                  </a:schemeClr>
                </a:solidFill>
                <a:latin typeface="+mj-lt"/>
              </a:rPr>
              <a:t>In Louisiana sell to customers all over the world.</a:t>
            </a:r>
          </a:p>
        </p:txBody>
      </p:sp>
      <p:sp>
        <p:nvSpPr>
          <p:cNvPr id="22" name="Rectangle 21">
            <a:extLst>
              <a:ext uri="{FF2B5EF4-FFF2-40B4-BE49-F238E27FC236}">
                <a16:creationId xmlns:a16="http://schemas.microsoft.com/office/drawing/2014/main" id="{B30FE227-EFF8-4F8C-996D-9E79E7582C62}"/>
              </a:ext>
            </a:extLst>
          </p:cNvPr>
          <p:cNvSpPr/>
          <p:nvPr/>
        </p:nvSpPr>
        <p:spPr>
          <a:xfrm>
            <a:off x="5787940" y="3996714"/>
            <a:ext cx="5454193" cy="646331"/>
          </a:xfrm>
          <a:prstGeom prst="rect">
            <a:avLst/>
          </a:prstGeom>
        </p:spPr>
        <p:txBody>
          <a:bodyPr wrap="square">
            <a:spAutoFit/>
          </a:bodyPr>
          <a:lstStyle/>
          <a:p>
            <a:r>
              <a:rPr lang="en-US" sz="2000" b="1">
                <a:solidFill>
                  <a:srgbClr val="2E2C48"/>
                </a:solidFill>
              </a:rPr>
              <a:t>87 Percent </a:t>
            </a:r>
            <a:r>
              <a:rPr lang="en-US" sz="1600" b="1">
                <a:solidFill>
                  <a:srgbClr val="2E2C48"/>
                </a:solidFill>
              </a:rPr>
              <a:t>(2019) </a:t>
            </a:r>
          </a:p>
          <a:p>
            <a:r>
              <a:rPr lang="en-US" sz="1600">
                <a:solidFill>
                  <a:schemeClr val="tx1">
                    <a:lumMod val="85000"/>
                    <a:lumOff val="15000"/>
                  </a:schemeClr>
                </a:solidFill>
                <a:latin typeface="+mj-lt"/>
              </a:rPr>
              <a:t>Of Louisiana’s exporters are small or medium sized companies.</a:t>
            </a:r>
          </a:p>
        </p:txBody>
      </p:sp>
      <p:sp>
        <p:nvSpPr>
          <p:cNvPr id="23" name="Rectangle 22">
            <a:extLst>
              <a:ext uri="{FF2B5EF4-FFF2-40B4-BE49-F238E27FC236}">
                <a16:creationId xmlns:a16="http://schemas.microsoft.com/office/drawing/2014/main" id="{08705C8D-8D93-484D-846F-21B977F57C7D}"/>
              </a:ext>
            </a:extLst>
          </p:cNvPr>
          <p:cNvSpPr/>
          <p:nvPr/>
        </p:nvSpPr>
        <p:spPr>
          <a:xfrm>
            <a:off x="5540083" y="1419231"/>
            <a:ext cx="6080417" cy="561692"/>
          </a:xfrm>
          <a:prstGeom prst="rect">
            <a:avLst/>
          </a:prstGeom>
        </p:spPr>
        <p:txBody>
          <a:bodyPr wrap="square">
            <a:spAutoFit/>
          </a:bodyPr>
          <a:lstStyle/>
          <a:p>
            <a:r>
              <a:rPr lang="en-US" sz="2000" b="1">
                <a:solidFill>
                  <a:srgbClr val="302E4A"/>
                </a:solidFill>
              </a:rPr>
              <a:t>Investing in exports means more Louisiana jobs.</a:t>
            </a:r>
          </a:p>
          <a:p>
            <a:pPr algn="just"/>
            <a:endParaRPr lang="en-US" sz="1050">
              <a:solidFill>
                <a:schemeClr val="tx1">
                  <a:lumMod val="85000"/>
                  <a:lumOff val="15000"/>
                </a:schemeClr>
              </a:solidFill>
              <a:latin typeface="Myriad Pro Light" panose="020B0403030403020204" pitchFamily="34" charset="0"/>
            </a:endParaRPr>
          </a:p>
        </p:txBody>
      </p:sp>
      <p:sp>
        <p:nvSpPr>
          <p:cNvPr id="13" name="Rectangle 12">
            <a:extLst>
              <a:ext uri="{FF2B5EF4-FFF2-40B4-BE49-F238E27FC236}">
                <a16:creationId xmlns:a16="http://schemas.microsoft.com/office/drawing/2014/main" id="{DAD6416A-10E7-4877-BC98-E6F7E8AD4914}"/>
              </a:ext>
            </a:extLst>
          </p:cNvPr>
          <p:cNvSpPr/>
          <p:nvPr/>
        </p:nvSpPr>
        <p:spPr>
          <a:xfrm>
            <a:off x="5787941" y="4810593"/>
            <a:ext cx="5051854" cy="646331"/>
          </a:xfrm>
          <a:prstGeom prst="rect">
            <a:avLst/>
          </a:prstGeom>
        </p:spPr>
        <p:txBody>
          <a:bodyPr wrap="square">
            <a:spAutoFit/>
          </a:bodyPr>
          <a:lstStyle/>
          <a:p>
            <a:r>
              <a:rPr lang="en-US" sz="2000" b="1">
                <a:solidFill>
                  <a:srgbClr val="2E2C48"/>
                </a:solidFill>
              </a:rPr>
              <a:t>$76.88 Billion </a:t>
            </a:r>
            <a:r>
              <a:rPr lang="en-US" sz="1600" b="1">
                <a:solidFill>
                  <a:srgbClr val="2E2C48"/>
                </a:solidFill>
              </a:rPr>
              <a:t>(2021)</a:t>
            </a:r>
          </a:p>
          <a:p>
            <a:r>
              <a:rPr lang="en-US" sz="1600">
                <a:solidFill>
                  <a:schemeClr val="tx1">
                    <a:lumMod val="85000"/>
                    <a:lumOff val="15000"/>
                  </a:schemeClr>
                </a:solidFill>
                <a:latin typeface="+mj-lt"/>
              </a:rPr>
              <a:t>Goods exports from Louisiana to the world.</a:t>
            </a:r>
          </a:p>
        </p:txBody>
      </p:sp>
      <p:pic>
        <p:nvPicPr>
          <p:cNvPr id="4" name="Picture 3">
            <a:extLst>
              <a:ext uri="{FF2B5EF4-FFF2-40B4-BE49-F238E27FC236}">
                <a16:creationId xmlns:a16="http://schemas.microsoft.com/office/drawing/2014/main" id="{70AA9AA4-B670-4108-B17C-E92867AA70DB}"/>
              </a:ext>
            </a:extLst>
          </p:cNvPr>
          <p:cNvPicPr>
            <a:picLocks noChangeAspect="1"/>
          </p:cNvPicPr>
          <p:nvPr/>
        </p:nvPicPr>
        <p:blipFill>
          <a:blip r:embed="rId3"/>
          <a:stretch>
            <a:fillRect/>
          </a:stretch>
        </p:blipFill>
        <p:spPr>
          <a:xfrm>
            <a:off x="4888678" y="2276462"/>
            <a:ext cx="666750" cy="619125"/>
          </a:xfrm>
          <a:prstGeom prst="rect">
            <a:avLst/>
          </a:prstGeom>
        </p:spPr>
      </p:pic>
      <p:pic>
        <p:nvPicPr>
          <p:cNvPr id="6" name="Picture 5">
            <a:extLst>
              <a:ext uri="{FF2B5EF4-FFF2-40B4-BE49-F238E27FC236}">
                <a16:creationId xmlns:a16="http://schemas.microsoft.com/office/drawing/2014/main" id="{AF314100-DC22-4F1D-AEB6-A61CA9B26F2D}"/>
              </a:ext>
            </a:extLst>
          </p:cNvPr>
          <p:cNvPicPr>
            <a:picLocks noChangeAspect="1"/>
          </p:cNvPicPr>
          <p:nvPr/>
        </p:nvPicPr>
        <p:blipFill>
          <a:blip r:embed="rId4"/>
          <a:stretch>
            <a:fillRect/>
          </a:stretch>
        </p:blipFill>
        <p:spPr>
          <a:xfrm>
            <a:off x="4841053" y="4571994"/>
            <a:ext cx="809625" cy="866775"/>
          </a:xfrm>
          <a:prstGeom prst="rect">
            <a:avLst/>
          </a:prstGeom>
        </p:spPr>
      </p:pic>
      <p:pic>
        <p:nvPicPr>
          <p:cNvPr id="8" name="Picture 7">
            <a:extLst>
              <a:ext uri="{FF2B5EF4-FFF2-40B4-BE49-F238E27FC236}">
                <a16:creationId xmlns:a16="http://schemas.microsoft.com/office/drawing/2014/main" id="{7562C744-4DC9-46A5-A570-37C21D801EB4}"/>
              </a:ext>
            </a:extLst>
          </p:cNvPr>
          <p:cNvPicPr>
            <a:picLocks noChangeAspect="1"/>
          </p:cNvPicPr>
          <p:nvPr/>
        </p:nvPicPr>
        <p:blipFill>
          <a:blip r:embed="rId5"/>
          <a:stretch>
            <a:fillRect/>
          </a:stretch>
        </p:blipFill>
        <p:spPr>
          <a:xfrm>
            <a:off x="4813792" y="2877077"/>
            <a:ext cx="800100" cy="952500"/>
          </a:xfrm>
          <a:prstGeom prst="rect">
            <a:avLst/>
          </a:prstGeom>
        </p:spPr>
      </p:pic>
      <p:grpSp>
        <p:nvGrpSpPr>
          <p:cNvPr id="14" name="Group 13">
            <a:extLst>
              <a:ext uri="{FF2B5EF4-FFF2-40B4-BE49-F238E27FC236}">
                <a16:creationId xmlns:a16="http://schemas.microsoft.com/office/drawing/2014/main" id="{218DFE28-1F54-40BE-AB64-D1F1A643B983}"/>
              </a:ext>
            </a:extLst>
          </p:cNvPr>
          <p:cNvGrpSpPr/>
          <p:nvPr/>
        </p:nvGrpSpPr>
        <p:grpSpPr>
          <a:xfrm>
            <a:off x="4912265" y="3879573"/>
            <a:ext cx="663066" cy="629020"/>
            <a:chOff x="5951360" y="3879573"/>
            <a:chExt cx="663066" cy="629020"/>
          </a:xfrm>
        </p:grpSpPr>
        <p:sp>
          <p:nvSpPr>
            <p:cNvPr id="9" name="Partial Circle 8">
              <a:extLst>
                <a:ext uri="{FF2B5EF4-FFF2-40B4-BE49-F238E27FC236}">
                  <a16:creationId xmlns:a16="http://schemas.microsoft.com/office/drawing/2014/main" id="{7B148661-6CB2-41C9-A3D2-9BFCD0771444}"/>
                </a:ext>
              </a:extLst>
            </p:cNvPr>
            <p:cNvSpPr/>
            <p:nvPr/>
          </p:nvSpPr>
          <p:spPr>
            <a:xfrm>
              <a:off x="5951360" y="3974974"/>
              <a:ext cx="522677" cy="533619"/>
            </a:xfrm>
            <a:prstGeom prst="pie">
              <a:avLst/>
            </a:prstGeom>
            <a:solidFill>
              <a:srgbClr val="063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a:extLst>
                <a:ext uri="{FF2B5EF4-FFF2-40B4-BE49-F238E27FC236}">
                  <a16:creationId xmlns:a16="http://schemas.microsoft.com/office/drawing/2014/main" id="{03FE1D38-573E-4209-BD15-13963A649A9C}"/>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6200000">
              <a:off x="6220333" y="3825481"/>
              <a:ext cx="340002" cy="448185"/>
            </a:xfrm>
            <a:prstGeom prst="rect">
              <a:avLst/>
            </a:prstGeom>
          </p:spPr>
        </p:pic>
      </p:grpSp>
      <p:grpSp>
        <p:nvGrpSpPr>
          <p:cNvPr id="16" name="Group 15">
            <a:extLst>
              <a:ext uri="{FF2B5EF4-FFF2-40B4-BE49-F238E27FC236}">
                <a16:creationId xmlns:a16="http://schemas.microsoft.com/office/drawing/2014/main" id="{5B5545F4-636C-4161-857D-BA09DB92BE2F}"/>
              </a:ext>
            </a:extLst>
          </p:cNvPr>
          <p:cNvGrpSpPr/>
          <p:nvPr/>
        </p:nvGrpSpPr>
        <p:grpSpPr>
          <a:xfrm>
            <a:off x="4876801" y="819150"/>
            <a:ext cx="609600" cy="600081"/>
            <a:chOff x="4867508" y="800106"/>
            <a:chExt cx="655893" cy="619125"/>
          </a:xfrm>
        </p:grpSpPr>
        <p:pic>
          <p:nvPicPr>
            <p:cNvPr id="4098" name="Picture 2">
              <a:extLst>
                <a:ext uri="{FF2B5EF4-FFF2-40B4-BE49-F238E27FC236}">
                  <a16:creationId xmlns:a16="http://schemas.microsoft.com/office/drawing/2014/main" id="{72EEB3C5-8306-499F-8733-FC561816A6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002774" y="936713"/>
              <a:ext cx="425180" cy="34411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663094B5-5AC7-48E1-BB1E-29D76690C005}"/>
                </a:ext>
              </a:extLst>
            </p:cNvPr>
            <p:cNvSpPr/>
            <p:nvPr/>
          </p:nvSpPr>
          <p:spPr>
            <a:xfrm>
              <a:off x="4867508" y="800106"/>
              <a:ext cx="655893" cy="619125"/>
            </a:xfrm>
            <a:prstGeom prst="ellipse">
              <a:avLst/>
            </a:prstGeom>
            <a:noFill/>
            <a:ln w="28575">
              <a:solidFill>
                <a:srgbClr val="0631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picture containing sky&#10;&#10;Description automatically generated">
            <a:extLst>
              <a:ext uri="{FF2B5EF4-FFF2-40B4-BE49-F238E27FC236}">
                <a16:creationId xmlns:a16="http://schemas.microsoft.com/office/drawing/2014/main" id="{AE545036-7F3A-43E0-83C4-EEC5CE25D8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18" y="2113040"/>
            <a:ext cx="3961948" cy="3343884"/>
          </a:xfrm>
          <a:prstGeom prst="rect">
            <a:avLst/>
          </a:prstGeom>
        </p:spPr>
      </p:pic>
      <p:sp>
        <p:nvSpPr>
          <p:cNvPr id="3" name="Rectangle 2">
            <a:extLst>
              <a:ext uri="{FF2B5EF4-FFF2-40B4-BE49-F238E27FC236}">
                <a16:creationId xmlns:a16="http://schemas.microsoft.com/office/drawing/2014/main" id="{C3FAB48B-E8B2-4EC9-869D-704076C1B1BB}"/>
              </a:ext>
            </a:extLst>
          </p:cNvPr>
          <p:cNvSpPr/>
          <p:nvPr/>
        </p:nvSpPr>
        <p:spPr>
          <a:xfrm>
            <a:off x="4002761" y="6509962"/>
            <a:ext cx="7681239" cy="276999"/>
          </a:xfrm>
          <a:prstGeom prst="rect">
            <a:avLst/>
          </a:prstGeom>
        </p:spPr>
        <p:txBody>
          <a:bodyPr wrap="square">
            <a:spAutoFit/>
          </a:bodyPr>
          <a:lstStyle/>
          <a:p>
            <a:pPr algn="ctr"/>
            <a:r>
              <a:rPr lang="en-US" sz="1200" i="1">
                <a:solidFill>
                  <a:srgbClr val="1B3C65"/>
                </a:solidFill>
              </a:rPr>
              <a:t>Source: https://www.trade.gov/data-visualization/state-economy-and-trade-factsheets</a:t>
            </a:r>
          </a:p>
        </p:txBody>
      </p:sp>
    </p:spTree>
    <p:extLst>
      <p:ext uri="{BB962C8B-B14F-4D97-AF65-F5344CB8AC3E}">
        <p14:creationId xmlns:p14="http://schemas.microsoft.com/office/powerpoint/2010/main" val="678022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D8BBAA2E45CB488F7A6C8CAF0D8063" ma:contentTypeVersion="12" ma:contentTypeDescription="Create a new document." ma:contentTypeScope="" ma:versionID="bf730f8b986e774b10c3452f9e458422">
  <xsd:schema xmlns:xsd="http://www.w3.org/2001/XMLSchema" xmlns:xs="http://www.w3.org/2001/XMLSchema" xmlns:p="http://schemas.microsoft.com/office/2006/metadata/properties" xmlns:ns2="82cdfaec-82ca-4d38-8923-d7b388933eaf" xmlns:ns3="bad8f381-7b47-4c72-89d0-cf630b727035" targetNamespace="http://schemas.microsoft.com/office/2006/metadata/properties" ma:root="true" ma:fieldsID="9436248e983e3d201aa97a2ff4c845ba" ns2:_="" ns3:_="">
    <xsd:import namespace="82cdfaec-82ca-4d38-8923-d7b388933eaf"/>
    <xsd:import namespace="bad8f381-7b47-4c72-89d0-cf630b7270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cdfaec-82ca-4d38-8923-d7b388933e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198087a-4a77-43f0-9fac-89b26a29d80d" ma:termSetId="09814cd3-568e-fe90-9814-8d621ff8fb84" ma:anchorId="fba54fb3-c3e1-fe81-a776-ca4b69148c4d" ma:open="true" ma:isKeyword="false">
      <xsd:complexType>
        <xsd:sequence>
          <xsd:element ref="pc:Terms" minOccurs="0" maxOccurs="1"/>
        </xsd:sequence>
      </xsd:complex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d8f381-7b47-4c72-89d0-cf630b72703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a424dfd-b8e2-4a5d-979f-ae73f4f5a725}" ma:internalName="TaxCatchAll" ma:showField="CatchAllData" ma:web="c138f3e1-963f-4520-b451-f5817b893e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cdfaec-82ca-4d38-8923-d7b388933eaf">
      <Terms xmlns="http://schemas.microsoft.com/office/infopath/2007/PartnerControls"/>
    </lcf76f155ced4ddcb4097134ff3c332f>
    <TaxCatchAll xmlns="bad8f381-7b47-4c72-89d0-cf630b72703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EC75F0-CE45-44E2-82CC-C7204AD7E5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cdfaec-82ca-4d38-8923-d7b388933eaf"/>
    <ds:schemaRef ds:uri="bad8f381-7b47-4c72-89d0-cf630b7270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AD3AC7-C52F-49F2-BFC2-825A551CC1F3}">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2cdfaec-82ca-4d38-8923-d7b388933eaf"/>
    <ds:schemaRef ds:uri="http://purl.org/dc/terms/"/>
    <ds:schemaRef ds:uri="bad8f381-7b47-4c72-89d0-cf630b727035"/>
    <ds:schemaRef ds:uri="http://www.w3.org/XML/1998/namespace"/>
    <ds:schemaRef ds:uri="http://purl.org/dc/dcmitype/"/>
  </ds:schemaRefs>
</ds:datastoreItem>
</file>

<file path=customXml/itemProps3.xml><?xml version="1.0" encoding="utf-8"?>
<ds:datastoreItem xmlns:ds="http://schemas.openxmlformats.org/officeDocument/2006/customXml" ds:itemID="{14C4ED7E-9D2A-4975-8F71-EB66FEBDCB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216</TotalTime>
  <Words>4814</Words>
  <Application>Microsoft Office PowerPoint</Application>
  <PresentationFormat>Widescreen</PresentationFormat>
  <Paragraphs>781</Paragraphs>
  <Slides>66</Slides>
  <Notes>34</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66</vt:i4>
      </vt:variant>
    </vt:vector>
  </HeadingPairs>
  <TitlesOfParts>
    <vt:vector size="79" baseType="lpstr">
      <vt:lpstr>Arial</vt:lpstr>
      <vt:lpstr>Arial Narrow</vt:lpstr>
      <vt:lpstr>Calibri</vt:lpstr>
      <vt:lpstr>Calibri Light</vt:lpstr>
      <vt:lpstr>FedEx Sans Light</vt:lpstr>
      <vt:lpstr>Myriad Pro Light</vt:lpstr>
      <vt:lpstr>PublicSans</vt:lpstr>
      <vt:lpstr>Times</vt:lpstr>
      <vt:lpstr>Times New Roman</vt:lpstr>
      <vt:lpstr>Trebuchet MS</vt:lpstr>
      <vt:lpstr>Wingdings</vt:lpstr>
      <vt:lpstr>Office Theme</vt:lpstr>
      <vt:lpstr>Custom Design</vt:lpstr>
      <vt:lpstr>PowerPoint Presentation</vt:lpstr>
      <vt:lpstr>PowerPoint Presentation</vt:lpstr>
      <vt:lpstr>Erin Butler Director, Commercial Service New Orleans Serving the entire State of Louisiana</vt:lpstr>
      <vt:lpstr>Jessica Steverson International Project Manager Louisiana Economic Development   </vt:lpstr>
      <vt:lpstr>PowerPoint Presentation</vt:lpstr>
      <vt:lpstr>Today’s Featured Speakers</vt:lpstr>
      <vt:lpstr>PowerPoint Presentation</vt:lpstr>
      <vt:lpstr>PowerPoint Presentation</vt:lpstr>
      <vt:lpstr>State Impact</vt:lpstr>
      <vt:lpstr>What’s in it for me?</vt:lpstr>
      <vt:lpstr>PowerPoint Presentation</vt:lpstr>
      <vt:lpstr>Top 5 Steps on Market Entry</vt:lpstr>
      <vt:lpstr>PowerPoint Presentation</vt:lpstr>
      <vt:lpstr>PowerPoint Presentation</vt:lpstr>
      <vt:lpstr>PowerPoint Presentation</vt:lpstr>
      <vt:lpstr>PowerPoint Presentation</vt:lpstr>
      <vt:lpstr>PowerPoint Presentation</vt:lpstr>
      <vt:lpstr>1. Who is your customer? 2. Where are they located?</vt:lpstr>
      <vt:lpstr>U.S. Free Trade  Agreements</vt:lpstr>
      <vt:lpstr>Before going overseas, consider Canada</vt:lpstr>
      <vt:lpstr>PowerPoint Presentation</vt:lpstr>
      <vt:lpstr>PowerPoint Presentation</vt:lpstr>
      <vt:lpstr>PowerPoint Presentation</vt:lpstr>
      <vt:lpstr>Establishing Online  Brand Authority</vt:lpstr>
      <vt:lpstr>PowerPoint Presentation</vt:lpstr>
      <vt:lpstr>PowerPoint Presentation</vt:lpstr>
      <vt:lpstr>PowerPoint Presentation</vt:lpstr>
      <vt:lpstr>PowerPoint Presentation</vt:lpstr>
      <vt:lpstr>PowerPoint Presentation</vt:lpstr>
      <vt:lpstr>PowerPoint Presentation</vt:lpstr>
      <vt:lpstr>SAMPLE PRIME LENDING RATES AROUND THE WORLD</vt:lpstr>
      <vt:lpstr>BY PURCHASING EXPORT CREDIT INSURANCE!</vt:lpstr>
      <vt:lpstr>PowerPoint Presentation</vt:lpstr>
      <vt:lpstr>PowerPoint Presentation</vt:lpstr>
      <vt:lpstr>PowerPoint Presentation</vt:lpstr>
      <vt:lpstr>PowerPoint Presentation</vt:lpstr>
      <vt:lpstr>PowerPoint Presentation</vt:lpstr>
      <vt:lpstr>PowerPoint Presentation</vt:lpstr>
      <vt:lpstr>Agenda</vt:lpstr>
      <vt:lpstr>FedEx International Connect Plus benefits you &amp; your customers.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Modes of Transportation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Eligible?</vt:lpstr>
      <vt:lpstr>PowerPoint Presentation</vt:lpstr>
      <vt:lpstr>PowerPoint Presentation</vt:lpstr>
      <vt:lpstr>PowerPoint Presentation</vt:lpstr>
      <vt:lpstr>PowerPoint Presentation</vt:lpstr>
      <vt:lpstr>For additional questions, 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Satriale</dc:creator>
  <cp:lastModifiedBy>Tom Outlaw (Federal)</cp:lastModifiedBy>
  <cp:revision>9</cp:revision>
  <dcterms:created xsi:type="dcterms:W3CDTF">2019-10-31T12:24:13Z</dcterms:created>
  <dcterms:modified xsi:type="dcterms:W3CDTF">2023-05-15T18:08:57Z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0x010100AAD8BBAA2E45CB488F7A6C8CAF0D8063</vt:lpwstr>
  </property>
  <property fmtid="{D5CDD505-2E9C-101B-9397-08002B2CF9AE}" pid="3" name="MediaServiceImageTags">
    <vt:lpwstr/>
  </property>
</Properties>
</file>